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8" r:id="rId3"/>
    <p:sldId id="258" r:id="rId4"/>
    <p:sldId id="260" r:id="rId5"/>
    <p:sldId id="271" r:id="rId6"/>
    <p:sldId id="270" r:id="rId7"/>
    <p:sldId id="266" r:id="rId8"/>
    <p:sldId id="267" r:id="rId9"/>
    <p:sldId id="259" r:id="rId10"/>
    <p:sldId id="272"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DABD82"/>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24" autoAdjust="0"/>
  </p:normalViewPr>
  <p:slideViewPr>
    <p:cSldViewPr>
      <p:cViewPr>
        <p:scale>
          <a:sx n="69" d="100"/>
          <a:sy n="69" d="100"/>
        </p:scale>
        <p:origin x="-10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2E69E-1C0A-4132-99A1-69DACB34B8CE}" type="datetimeFigureOut">
              <a:rPr lang="ru-RU" smtClean="0"/>
              <a:pPr/>
              <a:t>19.11.2018</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B8AF2-522D-4AFC-A186-7C603260704A}" type="slidenum">
              <a:rPr lang="ru-RU" smtClean="0"/>
              <a:pPr/>
              <a:t>‹#›</a:t>
            </a:fld>
            <a:endParaRPr lang="ru-RU"/>
          </a:p>
        </p:txBody>
      </p:sp>
    </p:spTree>
    <p:extLst>
      <p:ext uri="{BB962C8B-B14F-4D97-AF65-F5344CB8AC3E}">
        <p14:creationId xmlns:p14="http://schemas.microsoft.com/office/powerpoint/2010/main" xmlns="" val="263072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86AEEE2-14DF-42E1-96C5-7FE65B3213B4}" type="slidenum">
              <a:rPr lang="ru-RU" smtClean="0"/>
              <a:pPr/>
              <a:t>8</a:t>
            </a:fld>
            <a:endParaRPr lang="ru-RU" smtClean="0"/>
          </a:p>
        </p:txBody>
      </p:sp>
      <p:sp>
        <p:nvSpPr>
          <p:cNvPr id="50179" name="Образ слайда 1"/>
          <p:cNvSpPr>
            <a:spLocks noGrp="1" noRot="1" noChangeAspect="1" noTextEdit="1"/>
          </p:cNvSpPr>
          <p:nvPr>
            <p:ph type="sldImg"/>
          </p:nvPr>
        </p:nvSpPr>
        <p:spPr bwMode="auto">
          <a:xfrm>
            <a:off x="1146175" y="685800"/>
            <a:ext cx="4570413" cy="3427413"/>
          </a:xfrm>
          <a:noFill/>
          <a:ln>
            <a:solidFill>
              <a:srgbClr val="000000"/>
            </a:solidFill>
            <a:miter lim="800000"/>
            <a:headEnd/>
            <a:tailEnd/>
          </a:ln>
        </p:spPr>
      </p:sp>
      <p:sp>
        <p:nvSpPr>
          <p:cNvPr id="50180" name="Заметки 2"/>
          <p:cNvSpPr>
            <a:spLocks noGrp="1"/>
          </p:cNvSpPr>
          <p:nvPr>
            <p:ph type="body" idx="1"/>
          </p:nvPr>
        </p:nvSpPr>
        <p:spPr bwMode="auto">
          <a:noFill/>
        </p:spPr>
        <p:txBody>
          <a:bodyPr wrap="square" lIns="62152" tIns="31076" rIns="62152" bIns="31076" numCol="1" anchor="t" anchorCtr="0" compatLnSpc="1">
            <a:prstTxWarp prst="textNoShape">
              <a:avLst/>
            </a:prstTxWarp>
          </a:bodyPr>
          <a:lstStyle/>
          <a:p>
            <a:pPr eaLnBrk="1" hangingPunct="1">
              <a:spcBef>
                <a:spcPct val="0"/>
              </a:spcBef>
            </a:pPr>
            <a:endParaRPr lang="ru-RU" smtClean="0"/>
          </a:p>
        </p:txBody>
      </p:sp>
      <p:sp>
        <p:nvSpPr>
          <p:cNvPr id="50181" name="Номер слайда 3"/>
          <p:cNvSpPr txBox="1">
            <a:spLocks noGrp="1"/>
          </p:cNvSpPr>
          <p:nvPr/>
        </p:nvSpPr>
        <p:spPr bwMode="auto">
          <a:xfrm>
            <a:off x="3885453" y="8684826"/>
            <a:ext cx="2970946" cy="457711"/>
          </a:xfrm>
          <a:prstGeom prst="rect">
            <a:avLst/>
          </a:prstGeom>
          <a:noFill/>
          <a:ln w="9525">
            <a:noFill/>
            <a:miter lim="800000"/>
            <a:headEnd/>
            <a:tailEnd/>
          </a:ln>
        </p:spPr>
        <p:txBody>
          <a:bodyPr lIns="62152" tIns="31076" rIns="62152" bIns="31076" anchor="b"/>
          <a:lstStyle/>
          <a:p>
            <a:pPr algn="r" defTabSz="869950"/>
            <a:fld id="{844C6FF4-F808-4D45-B5E8-7841E6F4E45D}" type="slidenum">
              <a:rPr lang="ru-RU" sz="800">
                <a:cs typeface="Arial" charset="0"/>
              </a:rPr>
              <a:pPr algn="r" defTabSz="869950"/>
              <a:t>8</a:t>
            </a:fld>
            <a:endParaRPr lang="ru-RU" sz="8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19.11.2018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19.11.2018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19.11.2018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19.11.2018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19.11.2018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19.11.2018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19.11.2018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92696"/>
          </a:xfrm>
        </p:spPr>
        <p:txBody>
          <a:bodyPr>
            <a:normAutofit/>
          </a:bodyPr>
          <a:lstStyle/>
          <a:p>
            <a:r>
              <a:rPr lang="ru-RU" sz="1800" dirty="0" smtClean="0">
                <a:latin typeface="Arial" panose="020B0604020202020204" pitchFamily="34" charset="0"/>
                <a:cs typeface="Arial" panose="020B0604020202020204" pitchFamily="34" charset="0"/>
              </a:rPr>
              <a:t>Общая ситуация: правовое поле, межа, неперекрывающиеся диапазоны</a:t>
            </a:r>
            <a:endParaRPr lang="ru-RU" sz="18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0" y="548680"/>
            <a:ext cx="9144000" cy="6309320"/>
          </a:xfrm>
        </p:spPr>
        <p:txBody>
          <a:bodyPr>
            <a:noAutofit/>
          </a:bodyPr>
          <a:lstStyle/>
          <a:p>
            <a:r>
              <a:rPr lang="ru-RU" sz="1200" dirty="0">
                <a:latin typeface="Arial" panose="020B0604020202020204" pitchFamily="34" charset="0"/>
                <a:cs typeface="Arial" panose="020B0604020202020204" pitchFamily="34" charset="0"/>
              </a:rPr>
              <a:t>Понятие стратегии пространственного развития Российской Федерации введено в правовое поле федеральным законом «О стратегическом планировании в Российской Федерации" от 28 июня 2014 г. N 172-ФЗ </a:t>
            </a:r>
            <a:r>
              <a:rPr lang="ru-RU" sz="1200" dirty="0" smtClean="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ст. 20)  и изначально  подразумевало возможность  разработки двух ранее (в советское время) </a:t>
            </a:r>
            <a:r>
              <a:rPr lang="ru-RU" sz="1200" dirty="0" smtClean="0">
                <a:latin typeface="Arial" panose="020B0604020202020204" pitchFamily="34" charset="0"/>
                <a:cs typeface="Arial" panose="020B0604020202020204" pitchFamily="34" charset="0"/>
              </a:rPr>
              <a:t>отдельно разрабатываемых документов - </a:t>
            </a:r>
            <a:r>
              <a:rPr lang="ru-RU" sz="1200" b="1" dirty="0" smtClean="0">
                <a:latin typeface="Arial" panose="020B0604020202020204" pitchFamily="34" charset="0"/>
                <a:cs typeface="Arial" panose="020B0604020202020204" pitchFamily="34" charset="0"/>
              </a:rPr>
              <a:t>генеральной схемы </a:t>
            </a:r>
            <a:r>
              <a:rPr lang="ru-RU" sz="1200" b="1" dirty="0">
                <a:latin typeface="Arial" panose="020B0604020202020204" pitchFamily="34" charset="0"/>
                <a:cs typeface="Arial" panose="020B0604020202020204" pitchFamily="34" charset="0"/>
              </a:rPr>
              <a:t>расселения и генеральной схемы </a:t>
            </a:r>
            <a:r>
              <a:rPr lang="ru-RU" sz="1200" b="1" dirty="0" smtClean="0">
                <a:latin typeface="Arial" panose="020B0604020202020204" pitchFamily="34" charset="0"/>
                <a:cs typeface="Arial" panose="020B0604020202020204" pitchFamily="34" charset="0"/>
              </a:rPr>
              <a:t>развития </a:t>
            </a:r>
            <a:r>
              <a:rPr lang="ru-RU" sz="1200" b="1" dirty="0">
                <a:latin typeface="Arial" panose="020B0604020202020204" pitchFamily="34" charset="0"/>
                <a:cs typeface="Arial" panose="020B0604020202020204" pitchFamily="34" charset="0"/>
              </a:rPr>
              <a:t>и размещения производительных сил</a:t>
            </a:r>
            <a:r>
              <a:rPr lang="ru-RU" sz="1200" dirty="0">
                <a:latin typeface="Arial" panose="020B0604020202020204" pitchFamily="34" charset="0"/>
                <a:cs typeface="Arial" panose="020B0604020202020204" pitchFamily="34" charset="0"/>
              </a:rPr>
              <a:t>. </a:t>
            </a:r>
            <a:endParaRPr lang="ru-RU" sz="1200" dirty="0" smtClean="0">
              <a:latin typeface="Arial" panose="020B0604020202020204" pitchFamily="34" charset="0"/>
              <a:cs typeface="Arial" panose="020B0604020202020204" pitchFamily="34" charset="0"/>
            </a:endParaRPr>
          </a:p>
          <a:p>
            <a:r>
              <a:rPr lang="ru-RU" sz="1200" dirty="0" smtClean="0">
                <a:latin typeface="Arial" panose="020B0604020202020204" pitchFamily="34" charset="0"/>
                <a:cs typeface="Arial" panose="020B0604020202020204" pitchFamily="34" charset="0"/>
              </a:rPr>
              <a:t>С </a:t>
            </a:r>
            <a:r>
              <a:rPr lang="ru-RU" sz="1200" dirty="0">
                <a:latin typeface="Arial" panose="020B0604020202020204" pitchFamily="34" charset="0"/>
                <a:cs typeface="Arial" panose="020B0604020202020204" pitchFamily="34" charset="0"/>
              </a:rPr>
              <a:t>принятием закона о стратегическом планировании , стратегия пространственного развития стала трактоваться как </a:t>
            </a:r>
            <a:r>
              <a:rPr lang="ru-RU" sz="1200" b="1" dirty="0">
                <a:latin typeface="Arial" panose="020B0604020202020204" pitchFamily="34" charset="0"/>
                <a:cs typeface="Arial" panose="020B0604020202020204" pitchFamily="34" charset="0"/>
              </a:rPr>
              <a:t>документ, объединяющий </a:t>
            </a:r>
            <a:r>
              <a:rPr lang="ru-RU" sz="1200" dirty="0">
                <a:latin typeface="Arial" panose="020B0604020202020204" pitchFamily="34" charset="0"/>
                <a:cs typeface="Arial" panose="020B0604020202020204" pitchFamily="34" charset="0"/>
              </a:rPr>
              <a:t>два указанных выше документа, соответственно специализированная часть документа - собственно о расселении и пространстве - перестала быть определяющей, а приобрела черты </a:t>
            </a:r>
            <a:r>
              <a:rPr lang="ru-RU" sz="1200" dirty="0" smtClean="0">
                <a:latin typeface="Arial" panose="020B0604020202020204" pitchFamily="34" charset="0"/>
                <a:cs typeface="Arial" panose="020B0604020202020204" pitchFamily="34" charset="0"/>
              </a:rPr>
              <a:t>сопутствующей.</a:t>
            </a:r>
            <a:endParaRPr lang="ru-RU" sz="1200" dirty="0" smtClean="0">
              <a:solidFill>
                <a:srgbClr val="0000FF"/>
              </a:solidFill>
              <a:latin typeface="Arial" panose="020B0604020202020204" pitchFamily="34" charset="0"/>
              <a:cs typeface="Arial" panose="020B0604020202020204" pitchFamily="34" charset="0"/>
            </a:endParaRPr>
          </a:p>
          <a:p>
            <a:endParaRPr lang="ru-RU" sz="1200" dirty="0" smtClean="0">
              <a:solidFill>
                <a:srgbClr val="0000FF"/>
              </a:solidFill>
              <a:latin typeface="Arial" panose="020B0604020202020204" pitchFamily="34" charset="0"/>
              <a:cs typeface="Arial" panose="020B0604020202020204" pitchFamily="34" charset="0"/>
            </a:endParaRPr>
          </a:p>
          <a:p>
            <a:endParaRPr lang="ru-RU" sz="1200" dirty="0" smtClean="0">
              <a:solidFill>
                <a:srgbClr val="0000FF"/>
              </a:solidFill>
              <a:latin typeface="Arial" panose="020B0604020202020204" pitchFamily="34" charset="0"/>
              <a:cs typeface="Arial" panose="020B0604020202020204" pitchFamily="34" charset="0"/>
            </a:endParaRPr>
          </a:p>
          <a:p>
            <a:endParaRPr lang="ru-RU" sz="1200" dirty="0" smtClean="0">
              <a:solidFill>
                <a:srgbClr val="0000FF"/>
              </a:solidFill>
              <a:latin typeface="Arial" panose="020B0604020202020204" pitchFamily="34" charset="0"/>
              <a:cs typeface="Arial" panose="020B0604020202020204" pitchFamily="34" charset="0"/>
            </a:endParaRPr>
          </a:p>
          <a:p>
            <a:endParaRPr lang="ru-RU" sz="1200" dirty="0" smtClean="0">
              <a:solidFill>
                <a:srgbClr val="0000FF"/>
              </a:solidFill>
              <a:latin typeface="Arial" panose="020B0604020202020204" pitchFamily="34" charset="0"/>
              <a:cs typeface="Arial" panose="020B0604020202020204" pitchFamily="34" charset="0"/>
            </a:endParaRPr>
          </a:p>
          <a:p>
            <a:endParaRPr lang="ru-RU" sz="1200" dirty="0" smtClean="0">
              <a:solidFill>
                <a:srgbClr val="0000FF"/>
              </a:solidFill>
              <a:latin typeface="Arial" panose="020B0604020202020204" pitchFamily="34" charset="0"/>
              <a:cs typeface="Arial" panose="020B0604020202020204" pitchFamily="34" charset="0"/>
            </a:endParaRPr>
          </a:p>
          <a:p>
            <a:endParaRPr lang="ru-RU" sz="1200" dirty="0" smtClean="0">
              <a:solidFill>
                <a:srgbClr val="0000FF"/>
              </a:solidFill>
              <a:latin typeface="Arial" panose="020B0604020202020204" pitchFamily="34" charset="0"/>
              <a:cs typeface="Arial" panose="020B0604020202020204" pitchFamily="34" charset="0"/>
            </a:endParaRPr>
          </a:p>
          <a:p>
            <a:endParaRPr lang="ru-RU" sz="1200" dirty="0" smtClean="0">
              <a:solidFill>
                <a:srgbClr val="0000FF"/>
              </a:solidFill>
              <a:latin typeface="Arial" panose="020B0604020202020204" pitchFamily="34" charset="0"/>
              <a:cs typeface="Arial" panose="020B0604020202020204" pitchFamily="34" charset="0"/>
            </a:endParaRPr>
          </a:p>
          <a:p>
            <a:endParaRPr lang="ru-RU" sz="1200" dirty="0" smtClean="0">
              <a:solidFill>
                <a:srgbClr val="0000FF"/>
              </a:solidFill>
              <a:latin typeface="Arial" panose="020B0604020202020204" pitchFamily="34" charset="0"/>
              <a:cs typeface="Arial" panose="020B0604020202020204" pitchFamily="34" charset="0"/>
            </a:endParaRPr>
          </a:p>
          <a:p>
            <a:endParaRPr lang="ru-RU" sz="1200" dirty="0" smtClean="0">
              <a:solidFill>
                <a:srgbClr val="0000FF"/>
              </a:solidFill>
              <a:latin typeface="Arial" panose="020B0604020202020204" pitchFamily="34" charset="0"/>
              <a:cs typeface="Arial" panose="020B0604020202020204" pitchFamily="34" charset="0"/>
            </a:endParaRPr>
          </a:p>
          <a:p>
            <a:r>
              <a:rPr lang="ru-RU" sz="1200" dirty="0" smtClean="0">
                <a:latin typeface="Arial" panose="020B0604020202020204" pitchFamily="34" charset="0"/>
                <a:cs typeface="Arial" panose="020B0604020202020204" pitchFamily="34" charset="0"/>
              </a:rPr>
              <a:t>Территориальное </a:t>
            </a:r>
            <a:r>
              <a:rPr lang="ru-RU" sz="1200" dirty="0">
                <a:latin typeface="Arial" panose="020B0604020202020204" pitchFamily="34" charset="0"/>
                <a:cs typeface="Arial" panose="020B0604020202020204" pitchFamily="34" charset="0"/>
              </a:rPr>
              <a:t>планирование прописано </a:t>
            </a:r>
            <a:r>
              <a:rPr lang="ru-RU" sz="1200" dirty="0" smtClean="0">
                <a:latin typeface="Arial" panose="020B0604020202020204" pitchFamily="34" charset="0"/>
                <a:cs typeface="Arial" panose="020B0604020202020204" pitchFamily="34" charset="0"/>
              </a:rPr>
              <a:t>в 172-ФЗ как </a:t>
            </a:r>
            <a:r>
              <a:rPr lang="ru-RU" sz="1200" dirty="0">
                <a:latin typeface="Arial" panose="020B0604020202020204" pitchFamily="34" charset="0"/>
                <a:cs typeface="Arial" panose="020B0604020202020204" pitchFamily="34" charset="0"/>
              </a:rPr>
              <a:t>неотъемлемая составная часть стратегического </a:t>
            </a:r>
            <a:r>
              <a:rPr lang="ru-RU" sz="1200" dirty="0" smtClean="0">
                <a:latin typeface="Arial" panose="020B0604020202020204" pitchFamily="34" charset="0"/>
                <a:cs typeface="Arial" panose="020B0604020202020204" pitchFamily="34" charset="0"/>
              </a:rPr>
              <a:t>планирования.</a:t>
            </a:r>
          </a:p>
          <a:p>
            <a:r>
              <a:rPr lang="ru-RU" sz="1200" dirty="0" smtClean="0">
                <a:latin typeface="Arial" panose="020B0604020202020204" pitchFamily="34" charset="0"/>
                <a:cs typeface="Arial" panose="020B0604020202020204" pitchFamily="34" charset="0"/>
              </a:rPr>
              <a:t>Управление </a:t>
            </a:r>
            <a:r>
              <a:rPr lang="ru-RU" sz="1200" dirty="0">
                <a:latin typeface="Arial" panose="020B0604020202020204" pitchFamily="34" charset="0"/>
                <a:cs typeface="Arial" panose="020B0604020202020204" pitchFamily="34" charset="0"/>
              </a:rPr>
              <a:t>территориальным развитием осуществляет </a:t>
            </a:r>
            <a:r>
              <a:rPr lang="ru-RU" sz="1200" dirty="0" smtClean="0">
                <a:latin typeface="Arial" panose="020B0604020202020204" pitchFamily="34" charset="0"/>
                <a:cs typeface="Arial" panose="020B0604020202020204" pitchFamily="34" charset="0"/>
              </a:rPr>
              <a:t>Минэкономразвития. </a:t>
            </a:r>
          </a:p>
          <a:p>
            <a:r>
              <a:rPr lang="ru-RU" sz="1600" dirty="0" smtClean="0">
                <a:solidFill>
                  <a:srgbClr val="0000FF"/>
                </a:solidFill>
                <a:latin typeface="Arial" panose="020B0604020202020204" pitchFamily="34" charset="0"/>
                <a:cs typeface="Arial" panose="020B0604020202020204" pitchFamily="34" charset="0"/>
              </a:rPr>
              <a:t>П</a:t>
            </a:r>
            <a:r>
              <a:rPr lang="ru-RU" sz="1200" dirty="0" smtClean="0">
                <a:solidFill>
                  <a:srgbClr val="0000FF"/>
                </a:solidFill>
                <a:latin typeface="Arial" panose="020B0604020202020204" pitchFamily="34" charset="0"/>
                <a:cs typeface="Arial" panose="020B0604020202020204" pitchFamily="34" charset="0"/>
              </a:rPr>
              <a:t>оложение документов территориального планирования в системе стратегического планирования определено статьей 11 закона о стратегическом планировании.  При этом - территориальное планирование вторично по отношению к социально-экономическому,  что закреплено статьями  20 (Стратегия пространственного развития Российской Федерации), 30 (Схемы территориального планирования Российской Федерации), 38 (Схемы территориального планирования субъекта Российской Федерации ),  а генеральный план в статье 39 (Документы стратегического планирования, разрабатываемые на уровне муниципального образования) не упоминается. Градостроительным кодексом РФ, ст.9 п.5., предусмотрено, что подготовка документов территориального планирования осуществляется на основании стратегий (программ) развития отдельных отраслей экономики, приоритетных национальных проектов, межгосударственных программ, программ социально-экономического развития субъектов Российской Федерации, планов и программ комплексного социально-экономического развития муниципальных образований, с учетом перечисленных далее факторов и источников информации. </a:t>
            </a:r>
          </a:p>
          <a:p>
            <a:r>
              <a:rPr lang="ru-RU" sz="1200" dirty="0" smtClean="0">
                <a:solidFill>
                  <a:srgbClr val="0000FF"/>
                </a:solidFill>
                <a:latin typeface="Arial" panose="020B0604020202020204" pitchFamily="34" charset="0"/>
                <a:cs typeface="Arial" panose="020B0604020202020204" pitchFamily="34" charset="0"/>
              </a:rPr>
              <a:t>При этом содержание документов двух систем (территориального и социально-экономического планирования) во многом дублируется. </a:t>
            </a:r>
          </a:p>
          <a:p>
            <a:endParaRPr lang="ru-RU" sz="1200" dirty="0" smtClean="0">
              <a:solidFill>
                <a:srgbClr val="0000FF"/>
              </a:solidFill>
              <a:latin typeface="Arial" panose="020B0604020202020204" pitchFamily="34" charset="0"/>
              <a:cs typeface="Arial" panose="020B0604020202020204" pitchFamily="34" charset="0"/>
            </a:endParaRPr>
          </a:p>
          <a:p>
            <a:endParaRPr lang="ru-RU" sz="1200"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4657725" y="2071678"/>
            <a:ext cx="4486275" cy="1752600"/>
          </a:xfrm>
          <a:prstGeom prst="rect">
            <a:avLst/>
          </a:prstGeom>
          <a:noFill/>
          <a:ln w="9525">
            <a:noFill/>
            <a:miter lim="800000"/>
            <a:headEnd/>
            <a:tailEnd/>
          </a:ln>
          <a:effectLst/>
        </p:spPr>
      </p:pic>
      <p:sp>
        <p:nvSpPr>
          <p:cNvPr id="5" name="Rectangle 4"/>
          <p:cNvSpPr/>
          <p:nvPr/>
        </p:nvSpPr>
        <p:spPr>
          <a:xfrm>
            <a:off x="0" y="2000240"/>
            <a:ext cx="4572000" cy="1938992"/>
          </a:xfrm>
          <a:prstGeom prst="rect">
            <a:avLst/>
          </a:prstGeom>
        </p:spPr>
        <p:txBody>
          <a:bodyPr wrap="square">
            <a:spAutoFit/>
          </a:bodyPr>
          <a:lstStyle/>
          <a:p>
            <a:r>
              <a:rPr lang="ru-RU" sz="1200" dirty="0" smtClean="0">
                <a:latin typeface="Arial" panose="020B0604020202020204" pitchFamily="34" charset="0"/>
                <a:cs typeface="Arial" panose="020B0604020202020204" pitchFamily="34" charset="0"/>
              </a:rPr>
              <a:t>Поскольку в градостроительный кодекс не были внесены соответствующие изменения, система территориального планирования на федеральном уровне </a:t>
            </a:r>
            <a:r>
              <a:rPr lang="ru-RU" sz="1200" b="1" dirty="0" smtClean="0">
                <a:latin typeface="Arial" panose="020B0604020202020204" pitchFamily="34" charset="0"/>
                <a:cs typeface="Arial" panose="020B0604020202020204" pitchFamily="34" charset="0"/>
              </a:rPr>
              <a:t>осталась незавершенной</a:t>
            </a:r>
            <a:r>
              <a:rPr lang="ru-RU" sz="1200" dirty="0" smtClean="0">
                <a:latin typeface="Arial" panose="020B0604020202020204" pitchFamily="34" charset="0"/>
                <a:cs typeface="Arial" panose="020B0604020202020204" pitchFamily="34" charset="0"/>
              </a:rPr>
              <a:t>. </a:t>
            </a:r>
            <a:r>
              <a:rPr lang="ru-RU" sz="1200" dirty="0" smtClean="0">
                <a:solidFill>
                  <a:srgbClr val="0000FF"/>
                </a:solidFill>
                <a:latin typeface="Arial" panose="020B0604020202020204" pitchFamily="34" charset="0"/>
                <a:cs typeface="Arial" panose="020B0604020202020204" pitchFamily="34" charset="0"/>
              </a:rPr>
              <a:t>В Градостроительном кодексе РФ не предусмотрен комплексный документ федерального уровня. Схемы территориального планирования Российской Федерации, статья 10 ГрК РФ, являются отраслевыми, комплексная схема – не обязательна.</a:t>
            </a:r>
            <a:r>
              <a:rPr lang="ru-RU" sz="1200" dirty="0" smtClean="0">
                <a:latin typeface="Arial" panose="020B0604020202020204" pitchFamily="34" charset="0"/>
                <a:cs typeface="Arial" panose="020B0604020202020204" pitchFamily="34" charset="0"/>
              </a:rPr>
              <a:t> </a:t>
            </a:r>
            <a:r>
              <a:rPr lang="ru-RU" sz="1200" dirty="0" smtClean="0">
                <a:solidFill>
                  <a:srgbClr val="FF0000"/>
                </a:solidFill>
                <a:latin typeface="Arial" panose="020B0604020202020204" pitchFamily="34" charset="0"/>
                <a:cs typeface="Arial" panose="020B0604020202020204" pitchFamily="34" charset="0"/>
              </a:rPr>
              <a:t>Стратегия пространственного развития не определена как документ территориального планирования в ГрК РФ. </a:t>
            </a:r>
            <a:endParaRPr lang="ru-RU" sz="1200" dirty="0" smtClean="0">
              <a:latin typeface="Arial" panose="020B0604020202020204" pitchFamily="34" charset="0"/>
              <a:cs typeface="Arial" panose="020B0604020202020204" pitchFamily="34" charset="0"/>
            </a:endParaRPr>
          </a:p>
        </p:txBody>
      </p:sp>
      <p:sp>
        <p:nvSpPr>
          <p:cNvPr id="6" name="Стрелка влево 5"/>
          <p:cNvSpPr/>
          <p:nvPr/>
        </p:nvSpPr>
        <p:spPr>
          <a:xfrm>
            <a:off x="6660232" y="2492896"/>
            <a:ext cx="648072" cy="216023"/>
          </a:xfrm>
          <a:prstGeom prst="left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лево 6"/>
          <p:cNvSpPr/>
          <p:nvPr/>
        </p:nvSpPr>
        <p:spPr>
          <a:xfrm rot="10800000">
            <a:off x="5746697" y="2492895"/>
            <a:ext cx="621783" cy="216023"/>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9819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2" y="500043"/>
            <a:ext cx="9145421" cy="6309420"/>
          </a:xfrm>
          <a:prstGeom prst="rect">
            <a:avLst/>
          </a:prstGeom>
        </p:spPr>
        <p:txBody>
          <a:bodyPr wrap="square">
            <a:spAutoFit/>
          </a:bodyPr>
          <a:lstStyle/>
          <a:p>
            <a:pPr>
              <a:spcAft>
                <a:spcPts val="300"/>
              </a:spcAft>
            </a:pPr>
            <a:r>
              <a:rPr lang="ru-RU" sz="1200" dirty="0">
                <a:latin typeface="Arial" panose="020B0604020202020204" pitchFamily="34" charset="0"/>
                <a:cs typeface="Arial" panose="020B0604020202020204" pitchFamily="34" charset="0"/>
              </a:rPr>
              <a:t>Стратегию пространственного развития </a:t>
            </a:r>
            <a:r>
              <a:rPr lang="ru-RU" sz="1200" dirty="0" smtClean="0">
                <a:latin typeface="Arial" panose="020B0604020202020204" pitchFamily="34" charset="0"/>
                <a:cs typeface="Arial" panose="020B0604020202020204" pitchFamily="34" charset="0"/>
              </a:rPr>
              <a:t>определить </a:t>
            </a:r>
            <a:r>
              <a:rPr lang="ru-RU" sz="1200" dirty="0">
                <a:latin typeface="Arial" panose="020B0604020202020204" pitchFamily="34" charset="0"/>
                <a:cs typeface="Arial" panose="020B0604020202020204" pitchFamily="34" charset="0"/>
              </a:rPr>
              <a:t>как </a:t>
            </a:r>
            <a:r>
              <a:rPr lang="ru-RU" sz="1200" b="1" dirty="0">
                <a:latin typeface="Arial" panose="020B0604020202020204" pitchFamily="34" charset="0"/>
                <a:cs typeface="Arial" panose="020B0604020202020204" pitchFamily="34" charset="0"/>
              </a:rPr>
              <a:t>общий план развития территориального объекта</a:t>
            </a:r>
            <a:r>
              <a:rPr lang="ru-RU" sz="1200" dirty="0">
                <a:latin typeface="Arial" panose="020B0604020202020204" pitchFamily="34" charset="0"/>
                <a:cs typeface="Arial" panose="020B0604020202020204" pitchFamily="34" charset="0"/>
              </a:rPr>
              <a:t> (системы расселения, субъекта РФ, муниципального района, города, агломерации), оформленный в виде документа стратегического планирования, определяющий приоритеты, цели, направленность, масштабы и </a:t>
            </a:r>
            <a:r>
              <a:rPr lang="ru-RU" sz="1200" b="1" i="1" dirty="0">
                <a:latin typeface="Arial" panose="020B0604020202020204" pitchFamily="34" charset="0"/>
                <a:cs typeface="Arial" panose="020B0604020202020204" pitchFamily="34" charset="0"/>
              </a:rPr>
              <a:t>ограничения</a:t>
            </a:r>
            <a:r>
              <a:rPr lang="ru-RU" sz="1200" dirty="0">
                <a:latin typeface="Arial" panose="020B0604020202020204" pitchFamily="34" charset="0"/>
                <a:cs typeface="Arial" panose="020B0604020202020204" pitchFamily="34" charset="0"/>
              </a:rPr>
              <a:t> пространственного развития территориального развития на долгосрочную перспективу; </a:t>
            </a:r>
            <a:r>
              <a:rPr lang="ru-RU" sz="1200" dirty="0" smtClean="0">
                <a:latin typeface="Arial" panose="020B0604020202020204" pitchFamily="34" charset="0"/>
                <a:cs typeface="Arial" panose="020B0604020202020204" pitchFamily="34" charset="0"/>
              </a:rPr>
              <a:t>должна служить основой </a:t>
            </a:r>
            <a:r>
              <a:rPr lang="ru-RU" sz="1200" dirty="0">
                <a:latin typeface="Arial" panose="020B0604020202020204" pitchFamily="34" charset="0"/>
                <a:cs typeface="Arial" panose="020B0604020202020204" pitchFamily="34" charset="0"/>
              </a:rPr>
              <a:t>для разработки программы мероприятий стратегии социально-экономического развития и программы ее реализации, для совместного планирования городских и сельских поселений</a:t>
            </a:r>
            <a:r>
              <a:rPr lang="ru-RU" sz="1200" dirty="0" smtClean="0">
                <a:latin typeface="Arial" panose="020B0604020202020204" pitchFamily="34" charset="0"/>
                <a:cs typeface="Arial" panose="020B0604020202020204" pitchFamily="34" charset="0"/>
              </a:rPr>
              <a:t>. По </a:t>
            </a:r>
            <a:r>
              <a:rPr lang="ru-RU" sz="1200" dirty="0">
                <a:latin typeface="Arial" panose="020B0604020202020204" pitchFamily="34" charset="0"/>
                <a:cs typeface="Arial" panose="020B0604020202020204" pitchFamily="34" charset="0"/>
              </a:rPr>
              <a:t>существу </a:t>
            </a:r>
            <a:r>
              <a:rPr lang="ru-RU" sz="1200" dirty="0" smtClean="0">
                <a:latin typeface="Arial" panose="020B0604020202020204" pitchFamily="34" charset="0"/>
                <a:cs typeface="Arial" panose="020B0604020202020204" pitchFamily="34" charset="0"/>
              </a:rPr>
              <a:t>- необходимая </a:t>
            </a:r>
            <a:r>
              <a:rPr lang="ru-RU" sz="1200" dirty="0">
                <a:latin typeface="Arial" panose="020B0604020202020204" pitchFamily="34" charset="0"/>
                <a:cs typeface="Arial" panose="020B0604020202020204" pitchFamily="34" charset="0"/>
              </a:rPr>
              <a:t>концептуальная </a:t>
            </a:r>
            <a:r>
              <a:rPr lang="ru-RU" sz="1200" dirty="0" smtClean="0">
                <a:latin typeface="Arial" panose="020B0604020202020204" pitchFamily="34" charset="0"/>
                <a:cs typeface="Arial" panose="020B0604020202020204" pitchFamily="34" charset="0"/>
              </a:rPr>
              <a:t>часть территориального </a:t>
            </a:r>
            <a:r>
              <a:rPr lang="ru-RU" sz="1200" dirty="0">
                <a:latin typeface="Arial" panose="020B0604020202020204" pitchFamily="34" charset="0"/>
                <a:cs typeface="Arial" panose="020B0604020202020204" pitchFamily="34" charset="0"/>
              </a:rPr>
              <a:t>планирования для каждого территориального </a:t>
            </a:r>
            <a:r>
              <a:rPr lang="ru-RU" sz="1200" dirty="0" smtClean="0">
                <a:latin typeface="Arial" panose="020B0604020202020204" pitchFamily="34" charset="0"/>
                <a:cs typeface="Arial" panose="020B0604020202020204" pitchFamily="34" charset="0"/>
              </a:rPr>
              <a:t>уровня, </a:t>
            </a:r>
            <a:r>
              <a:rPr lang="ru-RU" sz="1200" dirty="0">
                <a:latin typeface="Arial" panose="020B0604020202020204" pitchFamily="34" charset="0"/>
                <a:cs typeface="Arial" panose="020B0604020202020204" pitchFamily="34" charset="0"/>
              </a:rPr>
              <a:t>в которой содержатся принципы пространственного </a:t>
            </a:r>
            <a:r>
              <a:rPr lang="ru-RU" sz="1200" dirty="0" smtClean="0">
                <a:latin typeface="Arial" panose="020B0604020202020204" pitchFamily="34" charset="0"/>
                <a:cs typeface="Arial" panose="020B0604020202020204" pitchFamily="34" charset="0"/>
              </a:rPr>
              <a:t>развития, его допустимые </a:t>
            </a:r>
            <a:r>
              <a:rPr lang="ru-RU" sz="1200" dirty="0">
                <a:latin typeface="Arial" panose="020B0604020202020204" pitchFamily="34" charset="0"/>
                <a:cs typeface="Arial" panose="020B0604020202020204" pitchFamily="34" charset="0"/>
              </a:rPr>
              <a:t>и целесообразные </a:t>
            </a:r>
            <a:r>
              <a:rPr lang="ru-RU" sz="1200" dirty="0" smtClean="0">
                <a:latin typeface="Arial" panose="020B0604020202020204" pitchFamily="34" charset="0"/>
                <a:cs typeface="Arial" panose="020B0604020202020204" pitchFamily="34" charset="0"/>
              </a:rPr>
              <a:t>масштабы, </a:t>
            </a:r>
            <a:r>
              <a:rPr lang="ru-RU" sz="1200" dirty="0">
                <a:latin typeface="Arial" panose="020B0604020202020204" pitchFamily="34" charset="0"/>
                <a:cs typeface="Arial" panose="020B0604020202020204" pitchFamily="34" charset="0"/>
              </a:rPr>
              <a:t>планировочная структура, ядра, оси, зоны, районирование, наиболее важные ограничения </a:t>
            </a:r>
            <a:endParaRPr lang="ru-RU" sz="1200" dirty="0" smtClean="0">
              <a:latin typeface="Arial" panose="020B0604020202020204" pitchFamily="34" charset="0"/>
              <a:cs typeface="Arial" panose="020B0604020202020204" pitchFamily="34" charset="0"/>
            </a:endParaRPr>
          </a:p>
          <a:p>
            <a:pPr>
              <a:spcAft>
                <a:spcPts val="300"/>
              </a:spcAft>
            </a:pPr>
            <a:r>
              <a:rPr lang="ru-RU" sz="1200" dirty="0" smtClean="0">
                <a:latin typeface="Arial" panose="020B0604020202020204" pitchFamily="34" charset="0"/>
                <a:cs typeface="Arial" panose="020B0604020202020204" pitchFamily="34" charset="0"/>
              </a:rPr>
              <a:t>С</a:t>
            </a:r>
            <a:r>
              <a:rPr lang="ru-RU" sz="1200" b="1" dirty="0" smtClean="0">
                <a:latin typeface="Arial" panose="020B0604020202020204" pitchFamily="34" charset="0"/>
                <a:cs typeface="Arial" panose="020B0604020202020204" pitchFamily="34" charset="0"/>
              </a:rPr>
              <a:t>труктура </a:t>
            </a:r>
            <a:r>
              <a:rPr lang="ru-RU" sz="1200" dirty="0">
                <a:latin typeface="Arial" panose="020B0604020202020204" pitchFamily="34" charset="0"/>
                <a:cs typeface="Arial" panose="020B0604020202020204" pitchFamily="34" charset="0"/>
              </a:rPr>
              <a:t>Стратегии пространственного </a:t>
            </a:r>
            <a:r>
              <a:rPr lang="ru-RU" sz="1200" dirty="0" smtClean="0">
                <a:latin typeface="Arial" panose="020B0604020202020204" pitchFamily="34" charset="0"/>
                <a:cs typeface="Arial" panose="020B0604020202020204" pitchFamily="34" charset="0"/>
              </a:rPr>
              <a:t>развития двухчастная</a:t>
            </a:r>
            <a:r>
              <a:rPr lang="ru-RU" sz="1200" dirty="0">
                <a:latin typeface="Arial" panose="020B0604020202020204" pitchFamily="34" charset="0"/>
                <a:cs typeface="Arial" panose="020B0604020202020204" pitchFamily="34" charset="0"/>
              </a:rPr>
              <a:t>, с </a:t>
            </a:r>
            <a:r>
              <a:rPr lang="ru-RU" sz="1200" dirty="0" smtClean="0">
                <a:latin typeface="Arial" panose="020B0604020202020204" pitchFamily="34" charset="0"/>
                <a:cs typeface="Arial" panose="020B0604020202020204" pitchFamily="34" charset="0"/>
              </a:rPr>
              <a:t>комплектом </a:t>
            </a:r>
            <a:r>
              <a:rPr lang="ru-RU" sz="1200" dirty="0">
                <a:latin typeface="Arial" panose="020B0604020202020204" pitchFamily="34" charset="0"/>
                <a:cs typeface="Arial" panose="020B0604020202020204" pitchFamily="34" charset="0"/>
              </a:rPr>
              <a:t>графических материалов (карт).</a:t>
            </a:r>
          </a:p>
          <a:p>
            <a:pPr>
              <a:spcAft>
                <a:spcPts val="300"/>
              </a:spcAft>
            </a:pPr>
            <a:r>
              <a:rPr lang="ru-RU" sz="1200" dirty="0">
                <a:latin typeface="Arial" panose="020B0604020202020204" pitchFamily="34" charset="0"/>
                <a:cs typeface="Arial" panose="020B0604020202020204" pitchFamily="34" charset="0"/>
              </a:rPr>
              <a:t>1. Пространство РФ, его свойства, освоенность, различия, закономерности по которым оно так освоено и можно ли на них влиять, опираясь на имеющиеся ресурсы.</a:t>
            </a:r>
            <a:r>
              <a:rPr lang="ru-RU" sz="1200" i="1"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a:spcAft>
                <a:spcPts val="300"/>
              </a:spcAft>
            </a:pPr>
            <a:r>
              <a:rPr lang="ru-RU" sz="1200" dirty="0">
                <a:latin typeface="Arial" panose="020B0604020202020204" pitchFamily="34" charset="0"/>
                <a:cs typeface="Arial" panose="020B0604020202020204" pitchFamily="34" charset="0"/>
              </a:rPr>
              <a:t>2. Основные направления и задачи (что </a:t>
            </a:r>
            <a:r>
              <a:rPr lang="ru-RU" sz="1200" dirty="0" smtClean="0">
                <a:latin typeface="Arial" panose="020B0604020202020204" pitchFamily="34" charset="0"/>
                <a:cs typeface="Arial" panose="020B0604020202020204" pitchFamily="34" charset="0"/>
              </a:rPr>
              <a:t>делать </a:t>
            </a:r>
            <a:r>
              <a:rPr lang="ru-RU" sz="1200" dirty="0">
                <a:latin typeface="Arial" panose="020B0604020202020204" pitchFamily="34" charset="0"/>
                <a:cs typeface="Arial" panose="020B0604020202020204" pitchFamily="34" charset="0"/>
              </a:rPr>
              <a:t>с пространством): </a:t>
            </a:r>
          </a:p>
          <a:p>
            <a:pPr>
              <a:spcAft>
                <a:spcPts val="300"/>
              </a:spcAft>
            </a:pPr>
            <a:r>
              <a:rPr lang="ru-RU" sz="1200" dirty="0">
                <a:latin typeface="Arial" panose="020B0604020202020204" pitchFamily="34" charset="0"/>
                <a:cs typeface="Arial" panose="020B0604020202020204" pitchFamily="34" charset="0"/>
              </a:rPr>
              <a:t>2.1. при минимальном варианте для обеспечения единства и целостности пространства (статьи 4 и 67 Конституции РФ), опираясь на имеющиеся ресурсы (в соответствии с принципом соразмерности целей ресурсам,- их ресурсная обеспеченность), соответственно - минимальный уровень инфраструктурной оснащенности и заселенности, обеспеченности соцкультбытом, работой и жильем;</a:t>
            </a:r>
          </a:p>
          <a:p>
            <a:pPr>
              <a:spcAft>
                <a:spcPts val="300"/>
              </a:spcAft>
            </a:pPr>
            <a:r>
              <a:rPr lang="ru-RU" sz="1200" dirty="0">
                <a:latin typeface="Arial" panose="020B0604020202020204" pitchFamily="34" charset="0"/>
                <a:cs typeface="Arial" panose="020B0604020202020204" pitchFamily="34" charset="0"/>
              </a:rPr>
              <a:t>2.2. при вариантах ускоренного развития и проведения масштабных преобразований – перспективное расселение и комплекс мероприятий по инфраструктурному обеспечению;</a:t>
            </a:r>
          </a:p>
          <a:p>
            <a:pPr>
              <a:spcAft>
                <a:spcPts val="300"/>
              </a:spcAft>
            </a:pPr>
            <a:r>
              <a:rPr lang="ru-RU" sz="1200" dirty="0">
                <a:latin typeface="Arial" panose="020B0604020202020204" pitchFamily="34" charset="0"/>
                <a:cs typeface="Arial" panose="020B0604020202020204" pitchFamily="34" charset="0"/>
              </a:rPr>
              <a:t>2.3. при всех вариантах отдельно - пределы уплотнения, насыщения для ядер концентрации – мегаполисов, агломераций, промышленных районов, меры по обеспечению баланса интересов по созданию условий для технологического и общественного прогресса и одновременно по сохранению благоприятной жизненной среды. </a:t>
            </a:r>
          </a:p>
          <a:p>
            <a:pPr>
              <a:spcAft>
                <a:spcPts val="300"/>
              </a:spcAft>
            </a:pPr>
            <a:r>
              <a:rPr lang="ru-RU" sz="1200" dirty="0">
                <a:latin typeface="Arial" panose="020B0604020202020204" pitchFamily="34" charset="0"/>
                <a:cs typeface="Arial" panose="020B0604020202020204" pitchFamily="34" charset="0"/>
              </a:rPr>
              <a:t>2.4. Графические материалы: Карты расселения, климатическое районирование, ландшафтная карта, картограммы плотности с динамикой за длительный период, выделить бассейновые системы расселения, каскады ГЭС, взаимосвязанные регионы, исторические города, ценные объекты историко-культурного и природного наследия (крупные площадные элементы), туристские маршруты. </a:t>
            </a:r>
            <a:endParaRPr lang="ru-RU" sz="1200" dirty="0" smtClean="0">
              <a:latin typeface="Arial" panose="020B0604020202020204" pitchFamily="34" charset="0"/>
              <a:cs typeface="Arial" panose="020B0604020202020204" pitchFamily="34" charset="0"/>
            </a:endParaRPr>
          </a:p>
          <a:p>
            <a:pPr>
              <a:spcAft>
                <a:spcPts val="300"/>
              </a:spcAft>
            </a:pPr>
            <a:r>
              <a:rPr lang="ru-RU" sz="1200" dirty="0" smtClean="0">
                <a:latin typeface="Arial" panose="020B0604020202020204" pitchFamily="34" charset="0"/>
                <a:cs typeface="Arial" panose="020B0604020202020204" pitchFamily="34" charset="0"/>
              </a:rPr>
              <a:t>На </a:t>
            </a:r>
            <a:r>
              <a:rPr lang="ru-RU" sz="1200" dirty="0">
                <a:latin typeface="Arial" panose="020B0604020202020204" pitchFamily="34" charset="0"/>
                <a:cs typeface="Arial" panose="020B0604020202020204" pitchFamily="34" charset="0"/>
              </a:rPr>
              <a:t>картах обозначить: территории, необходимые для их обеспечения государственных интересов и приоритетов, проблемные ареалы - зоны экологического неблагополучия, деградации сети сельских поселений, критического падения плотности, депопуляции и др. Фрагменты на ядра концентрации – мегаполисы, агломерации, промышленные районы, для них прогноз качества среды, предельные антропогенные нагрузки, ограничения (пределы уплотнения);  приоритетные зоны, площадки, территории, которые можно предоставить инвесторам. </a:t>
            </a:r>
          </a:p>
          <a:p>
            <a:pPr>
              <a:spcAft>
                <a:spcPts val="300"/>
              </a:spcAft>
            </a:pPr>
            <a:r>
              <a:rPr lang="ru-RU" sz="1200" dirty="0">
                <a:latin typeface="Arial" panose="020B0604020202020204" pitchFamily="34" charset="0"/>
                <a:cs typeface="Arial" panose="020B0604020202020204" pitchFamily="34" charset="0"/>
              </a:rPr>
              <a:t>2.5. Основные положения Стратегии (СПР) с основными чертежами (картами), для представления документа на общественное обсуждение и для утверждения</a:t>
            </a:r>
            <a:r>
              <a:rPr lang="ru-RU"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4" name="Заголовок 1"/>
          <p:cNvSpPr txBox="1">
            <a:spLocks/>
          </p:cNvSpPr>
          <p:nvPr/>
        </p:nvSpPr>
        <p:spPr>
          <a:xfrm>
            <a:off x="0" y="0"/>
            <a:ext cx="9144000" cy="525072"/>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Arial" panose="020B0604020202020204" pitchFamily="34" charset="0"/>
                <a:cs typeface="Arial" panose="020B0604020202020204" pitchFamily="34" charset="0"/>
              </a:rPr>
              <a:t>Предложения о специализированном </a:t>
            </a:r>
            <a:r>
              <a:rPr lang="ru-RU" sz="1800" dirty="0">
                <a:latin typeface="Arial" panose="020B0604020202020204" pitchFamily="34" charset="0"/>
                <a:cs typeface="Arial" panose="020B0604020202020204" pitchFamily="34" charset="0"/>
              </a:rPr>
              <a:t>содержании Стратегии пространственного </a:t>
            </a:r>
            <a:r>
              <a:rPr lang="ru-RU" sz="1800" dirty="0" smtClean="0">
                <a:latin typeface="Arial" panose="020B0604020202020204" pitchFamily="34" charset="0"/>
                <a:cs typeface="Arial" panose="020B0604020202020204" pitchFamily="34" charset="0"/>
              </a:rPr>
              <a:t>развития</a:t>
            </a:r>
            <a:endParaRPr 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96309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0" y="428625"/>
            <a:ext cx="9144000" cy="3714750"/>
          </a:xfrm>
          <a:prstGeom prst="roundRect">
            <a:avLst/>
          </a:prstGeom>
          <a:solidFill>
            <a:srgbClr val="CCECFF">
              <a:alpha val="68627"/>
            </a:srgbClr>
          </a:solidFill>
          <a:ln w="38100">
            <a:solidFill>
              <a:schemeClr val="accent5">
                <a:lumMod val="75000"/>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2" name="Group 3"/>
          <p:cNvGrpSpPr>
            <a:grpSpLocks/>
          </p:cNvGrpSpPr>
          <p:nvPr/>
        </p:nvGrpSpPr>
        <p:grpSpPr bwMode="auto">
          <a:xfrm>
            <a:off x="357158" y="500042"/>
            <a:ext cx="8567738" cy="4821237"/>
            <a:chOff x="1795" y="240"/>
            <a:chExt cx="5896" cy="3612"/>
          </a:xfrm>
        </p:grpSpPr>
        <p:sp>
          <p:nvSpPr>
            <p:cNvPr id="8205" name="Pyr1"/>
            <p:cNvSpPr>
              <a:spLocks noEditPoints="1" noChangeArrowheads="1"/>
            </p:cNvSpPr>
            <p:nvPr/>
          </p:nvSpPr>
          <p:spPr bwMode="auto">
            <a:xfrm>
              <a:off x="2873"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6600"/>
            </a:solidFill>
            <a:ln w="34925">
              <a:solidFill>
                <a:srgbClr val="CC3300"/>
              </a:solidFill>
              <a:miter lim="800000"/>
              <a:headEnd/>
              <a:tailEnd/>
            </a:ln>
          </p:spPr>
          <p:txBody>
            <a:bodyPr/>
            <a:lstStyle/>
            <a:p>
              <a:endParaRPr lang="ru-RU"/>
            </a:p>
          </p:txBody>
        </p:sp>
        <p:sp>
          <p:nvSpPr>
            <p:cNvPr id="8206" name="Pyr2"/>
            <p:cNvSpPr>
              <a:spLocks noEditPoints="1" noChangeArrowheads="1"/>
            </p:cNvSpPr>
            <p:nvPr/>
          </p:nvSpPr>
          <p:spPr bwMode="auto">
            <a:xfrm>
              <a:off x="2331" y="1038"/>
              <a:ext cx="2015"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9900"/>
            </a:solidFill>
            <a:ln w="34925">
              <a:solidFill>
                <a:srgbClr val="CC3300"/>
              </a:solidFill>
              <a:miter lim="800000"/>
              <a:headEnd/>
              <a:tailEnd/>
            </a:ln>
          </p:spPr>
          <p:txBody>
            <a:bodyPr/>
            <a:lstStyle/>
            <a:p>
              <a:endParaRPr lang="ru-RU"/>
            </a:p>
          </p:txBody>
        </p:sp>
        <p:sp>
          <p:nvSpPr>
            <p:cNvPr id="8207" name="Pyr3"/>
            <p:cNvSpPr>
              <a:spLocks noEditPoints="1" noChangeArrowheads="1"/>
            </p:cNvSpPr>
            <p:nvPr/>
          </p:nvSpPr>
          <p:spPr bwMode="auto">
            <a:xfrm>
              <a:off x="1795" y="1974"/>
              <a:ext cx="3087"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34925">
              <a:solidFill>
                <a:srgbClr val="CC3300"/>
              </a:solidFill>
              <a:miter lim="800000"/>
              <a:headEnd/>
              <a:tailEnd/>
            </a:ln>
          </p:spPr>
          <p:txBody>
            <a:bodyPr/>
            <a:lstStyle/>
            <a:p>
              <a:endParaRPr lang="ru-RU"/>
            </a:p>
          </p:txBody>
        </p:sp>
        <p:sp>
          <p:nvSpPr>
            <p:cNvPr id="8208" name="Pyr4"/>
            <p:cNvSpPr>
              <a:spLocks noEditPoints="1" noChangeArrowheads="1"/>
            </p:cNvSpPr>
            <p:nvPr/>
          </p:nvSpPr>
          <p:spPr bwMode="auto">
            <a:xfrm>
              <a:off x="3515" y="2916"/>
              <a:ext cx="4176"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34925">
              <a:solidFill>
                <a:srgbClr val="CC3300"/>
              </a:solidFill>
              <a:miter lim="800000"/>
              <a:headEnd/>
              <a:tailEnd/>
            </a:ln>
          </p:spPr>
          <p:txBody>
            <a:bodyPr/>
            <a:lstStyle/>
            <a:p>
              <a:endParaRPr lang="ru-RU"/>
            </a:p>
          </p:txBody>
        </p:sp>
      </p:grpSp>
      <p:sp>
        <p:nvSpPr>
          <p:cNvPr id="8197" name="Rectangle 10"/>
          <p:cNvSpPr>
            <a:spLocks noChangeArrowheads="1"/>
          </p:cNvSpPr>
          <p:nvPr/>
        </p:nvSpPr>
        <p:spPr bwMode="auto">
          <a:xfrm>
            <a:off x="3357563" y="500043"/>
            <a:ext cx="5786437" cy="1384995"/>
          </a:xfrm>
          <a:prstGeom prst="rect">
            <a:avLst/>
          </a:prstGeom>
          <a:noFill/>
          <a:ln w="57150" cap="sq" algn="ctr">
            <a:noFill/>
            <a:miter lim="800000"/>
            <a:headEnd/>
            <a:tailEnd/>
          </a:ln>
          <a:effectLst>
            <a:outerShdw dist="50800" dir="5400000" sx="28000" sy="28000" algn="ctr" rotWithShape="0">
              <a:srgbClr val="FF6699"/>
            </a:outerShdw>
          </a:effectLst>
        </p:spPr>
        <p:txBody>
          <a:bodyPr wrap="square">
            <a:spAutoFit/>
          </a:bodyPr>
          <a:lstStyle/>
          <a:p>
            <a:pPr>
              <a:buFont typeface="Arial" charset="0"/>
              <a:buNone/>
            </a:pPr>
            <a:r>
              <a:rPr lang="ru-RU" altLang="ru-RU" sz="1400" i="1" dirty="0">
                <a:solidFill>
                  <a:srgbClr val="1F05BB"/>
                </a:solidFill>
                <a:latin typeface="Arial" charset="0"/>
                <a:cs typeface="Arial" charset="0"/>
              </a:rPr>
              <a:t>Федеральный уровень: </a:t>
            </a:r>
          </a:p>
          <a:p>
            <a:pPr>
              <a:buFont typeface="Arial" charset="0"/>
              <a:buNone/>
            </a:pPr>
            <a:r>
              <a:rPr lang="ru-RU" altLang="ru-RU" sz="1400" dirty="0">
                <a:solidFill>
                  <a:srgbClr val="FF0000"/>
                </a:solidFill>
                <a:latin typeface="Arial" charset="0"/>
                <a:cs typeface="Arial" charset="0"/>
              </a:rPr>
              <a:t>Стратегия социально-экономического развития РФ </a:t>
            </a:r>
          </a:p>
          <a:p>
            <a:pPr>
              <a:buFont typeface="Arial" charset="0"/>
              <a:buNone/>
            </a:pPr>
            <a:r>
              <a:rPr lang="ru-RU" altLang="ru-RU" sz="1400" b="1" dirty="0">
                <a:solidFill>
                  <a:srgbClr val="FF0000"/>
                </a:solidFill>
                <a:latin typeface="Arial" charset="0"/>
                <a:cs typeface="Arial" charset="0"/>
              </a:rPr>
              <a:t>Стратегия пространственного развития </a:t>
            </a:r>
            <a:r>
              <a:rPr lang="ru-RU" altLang="ru-RU" sz="1400" b="1" dirty="0" smtClean="0">
                <a:solidFill>
                  <a:srgbClr val="FF0000"/>
                </a:solidFill>
                <a:latin typeface="Arial" charset="0"/>
                <a:cs typeface="Arial" charset="0"/>
              </a:rPr>
              <a:t>РФ</a:t>
            </a:r>
            <a:endParaRPr lang="ru-RU" altLang="ru-RU" sz="1400" b="1" dirty="0">
              <a:solidFill>
                <a:srgbClr val="FF0000"/>
              </a:solidFill>
              <a:latin typeface="Arial" charset="0"/>
              <a:cs typeface="Arial" charset="0"/>
            </a:endParaRPr>
          </a:p>
          <a:p>
            <a:pPr>
              <a:buFont typeface="Arial" charset="0"/>
              <a:buNone/>
              <a:defRPr/>
            </a:pPr>
            <a:r>
              <a:rPr lang="ru-RU" altLang="ru-RU" sz="1400" b="1" dirty="0">
                <a:latin typeface="Arial" charset="0"/>
                <a:cs typeface="Arial" charset="0"/>
              </a:rPr>
              <a:t>Схемы территориального планирования РФ </a:t>
            </a:r>
            <a:r>
              <a:rPr lang="ru-RU" altLang="ru-RU" sz="1400" b="1" dirty="0" smtClean="0">
                <a:latin typeface="Arial" charset="0"/>
                <a:cs typeface="Arial" charset="0"/>
              </a:rPr>
              <a:t> - отраслевые (</a:t>
            </a:r>
            <a:r>
              <a:rPr lang="ru-RU" sz="1400" dirty="0" smtClean="0"/>
              <a:t>в областях: федеральный транспорт, оборона  и безопасность; энергетика; высшее образование; здравоохранение).</a:t>
            </a:r>
            <a:endParaRPr lang="ru-RU" altLang="ru-RU" sz="1400" b="1" dirty="0">
              <a:latin typeface="Arial" charset="0"/>
              <a:cs typeface="Arial" charset="0"/>
            </a:endParaRPr>
          </a:p>
        </p:txBody>
      </p:sp>
      <p:sp>
        <p:nvSpPr>
          <p:cNvPr id="8198" name="Прямоугольник 10"/>
          <p:cNvSpPr>
            <a:spLocks noChangeArrowheads="1"/>
          </p:cNvSpPr>
          <p:nvPr/>
        </p:nvSpPr>
        <p:spPr bwMode="auto">
          <a:xfrm>
            <a:off x="3786188" y="1785938"/>
            <a:ext cx="5357812" cy="911225"/>
          </a:xfrm>
          <a:prstGeom prst="rect">
            <a:avLst/>
          </a:prstGeom>
          <a:noFill/>
          <a:ln w="9525">
            <a:noFill/>
            <a:miter lim="800000"/>
            <a:headEnd/>
            <a:tailEnd/>
          </a:ln>
        </p:spPr>
        <p:txBody>
          <a:bodyPr>
            <a:spAutoFit/>
          </a:bodyPr>
          <a:lstStyle/>
          <a:p>
            <a:pPr marL="342900" indent="-342900">
              <a:buFont typeface="Arial" charset="0"/>
              <a:buNone/>
            </a:pPr>
            <a:r>
              <a:rPr lang="ru-RU" altLang="ru-RU" sz="1400" i="1" dirty="0">
                <a:solidFill>
                  <a:srgbClr val="1F05BB"/>
                </a:solidFill>
                <a:latin typeface="Arial" charset="0"/>
                <a:cs typeface="Arial" charset="0"/>
              </a:rPr>
              <a:t>региональный уровень: </a:t>
            </a:r>
          </a:p>
          <a:p>
            <a:pPr marL="342900" indent="-342900">
              <a:buFont typeface="Arial" charset="0"/>
              <a:buNone/>
            </a:pPr>
            <a:r>
              <a:rPr lang="ru-RU" altLang="ru-RU" sz="1400" dirty="0">
                <a:solidFill>
                  <a:srgbClr val="FF0000"/>
                </a:solidFill>
                <a:latin typeface="Arial" charset="0"/>
                <a:cs typeface="Arial" charset="0"/>
              </a:rPr>
              <a:t>Стратегия социально-экономического развития макрорегиона</a:t>
            </a:r>
            <a:endParaRPr lang="ru-RU" altLang="ru-RU" sz="1400" dirty="0">
              <a:latin typeface="Arial" charset="0"/>
              <a:cs typeface="Arial" charset="0"/>
            </a:endParaRPr>
          </a:p>
          <a:p>
            <a:pPr marL="342900" indent="-342900">
              <a:buFont typeface="Arial" charset="0"/>
              <a:buNone/>
            </a:pPr>
            <a:r>
              <a:rPr lang="ru-RU" altLang="ru-RU" sz="1400" dirty="0">
                <a:solidFill>
                  <a:srgbClr val="FF0000"/>
                </a:solidFill>
                <a:latin typeface="Arial" charset="0"/>
                <a:cs typeface="Arial" charset="0"/>
              </a:rPr>
              <a:t>Стратегия социально-экономического развития субъекта РФ</a:t>
            </a:r>
          </a:p>
          <a:p>
            <a:pPr marL="342900" indent="-342900">
              <a:buFont typeface="Arial" charset="0"/>
              <a:buNone/>
            </a:pPr>
            <a:r>
              <a:rPr lang="ru-RU" altLang="ru-RU" sz="1400" b="1" dirty="0">
                <a:latin typeface="Arial" charset="0"/>
                <a:cs typeface="Arial" charset="0"/>
              </a:rPr>
              <a:t>Схема территориального планирования субъекта РФ</a:t>
            </a:r>
          </a:p>
        </p:txBody>
      </p:sp>
      <p:sp>
        <p:nvSpPr>
          <p:cNvPr id="8199" name="Прямоугольник 11"/>
          <p:cNvSpPr>
            <a:spLocks noChangeArrowheads="1"/>
          </p:cNvSpPr>
          <p:nvPr/>
        </p:nvSpPr>
        <p:spPr bwMode="auto">
          <a:xfrm>
            <a:off x="4714875" y="2714625"/>
            <a:ext cx="4429125" cy="1255713"/>
          </a:xfrm>
          <a:prstGeom prst="rect">
            <a:avLst/>
          </a:prstGeom>
          <a:noFill/>
          <a:ln w="9525">
            <a:noFill/>
            <a:miter lim="800000"/>
            <a:headEnd/>
            <a:tailEnd/>
          </a:ln>
        </p:spPr>
        <p:txBody>
          <a:bodyPr>
            <a:spAutoFit/>
          </a:bodyPr>
          <a:lstStyle/>
          <a:p>
            <a:pPr marL="342900" indent="-342900">
              <a:buFont typeface="Arial" charset="0"/>
              <a:buNone/>
            </a:pPr>
            <a:r>
              <a:rPr lang="ru-RU" altLang="ru-RU" sz="1400" i="1" dirty="0">
                <a:solidFill>
                  <a:srgbClr val="1F05BB"/>
                </a:solidFill>
                <a:latin typeface="Arial" charset="0"/>
                <a:cs typeface="Arial" charset="0"/>
              </a:rPr>
              <a:t>муниципальный уровень: </a:t>
            </a:r>
          </a:p>
          <a:p>
            <a:pPr marL="342900" indent="-342900">
              <a:buFont typeface="Arial" charset="0"/>
              <a:buNone/>
            </a:pPr>
            <a:r>
              <a:rPr lang="ru-RU" altLang="ru-RU" sz="1400" dirty="0">
                <a:solidFill>
                  <a:srgbClr val="FF0000"/>
                </a:solidFill>
                <a:latin typeface="Arial" charset="0"/>
                <a:cs typeface="Arial" charset="0"/>
              </a:rPr>
              <a:t>Стратегия социально-экономического развития муниципального образования</a:t>
            </a:r>
          </a:p>
          <a:p>
            <a:pPr marL="342900" indent="-342900">
              <a:buFont typeface="Arial" charset="0"/>
              <a:buNone/>
            </a:pPr>
            <a:r>
              <a:rPr lang="ru-RU" altLang="ru-RU" sz="1400" b="1" dirty="0">
                <a:latin typeface="Arial" charset="0"/>
                <a:cs typeface="Arial" charset="0"/>
              </a:rPr>
              <a:t>Схема территориального планирования муниципального образования</a:t>
            </a:r>
          </a:p>
          <a:p>
            <a:pPr marL="342900" indent="-342900">
              <a:buFont typeface="Arial" charset="0"/>
              <a:buNone/>
            </a:pPr>
            <a:r>
              <a:rPr lang="ru-RU" altLang="ru-RU" sz="1400" b="1" dirty="0">
                <a:latin typeface="Arial" charset="0"/>
                <a:cs typeface="Arial" charset="0"/>
              </a:rPr>
              <a:t>Генеральный план города</a:t>
            </a:r>
            <a:r>
              <a:rPr lang="ru-RU" altLang="ru-RU" sz="1400" dirty="0">
                <a:latin typeface="Arial" charset="0"/>
                <a:cs typeface="Arial" charset="0"/>
              </a:rPr>
              <a:t>, </a:t>
            </a:r>
            <a:r>
              <a:rPr lang="ru-RU" altLang="ru-RU" sz="1400" b="1" dirty="0">
                <a:latin typeface="Arial" charset="0"/>
                <a:cs typeface="Arial" charset="0"/>
              </a:rPr>
              <a:t>городского округа</a:t>
            </a:r>
          </a:p>
        </p:txBody>
      </p:sp>
      <p:sp>
        <p:nvSpPr>
          <p:cNvPr id="8200" name="Прямоугольник 12"/>
          <p:cNvSpPr>
            <a:spLocks noChangeArrowheads="1"/>
          </p:cNvSpPr>
          <p:nvPr/>
        </p:nvSpPr>
        <p:spPr bwMode="auto">
          <a:xfrm>
            <a:off x="3714750" y="4143375"/>
            <a:ext cx="4286250" cy="1127125"/>
          </a:xfrm>
          <a:prstGeom prst="rect">
            <a:avLst/>
          </a:prstGeom>
          <a:noFill/>
          <a:ln w="9525">
            <a:noFill/>
            <a:miter lim="800000"/>
            <a:headEnd/>
            <a:tailEnd/>
          </a:ln>
        </p:spPr>
        <p:txBody>
          <a:bodyPr>
            <a:spAutoFit/>
          </a:bodyPr>
          <a:lstStyle/>
          <a:p>
            <a:pPr marL="342900" indent="-342900">
              <a:buFont typeface="Arial" charset="0"/>
              <a:buNone/>
            </a:pPr>
            <a:r>
              <a:rPr lang="ru-RU" altLang="ru-RU" sz="1400" b="1" dirty="0">
                <a:latin typeface="Arial" charset="0"/>
                <a:cs typeface="Arial" charset="0"/>
              </a:rPr>
              <a:t>Градостроительное зонирование</a:t>
            </a:r>
            <a:r>
              <a:rPr lang="ru-RU" altLang="ru-RU" sz="1400" dirty="0">
                <a:latin typeface="Arial" charset="0"/>
                <a:cs typeface="Arial" charset="0"/>
              </a:rPr>
              <a:t>: </a:t>
            </a:r>
          </a:p>
          <a:p>
            <a:pPr marL="342900" indent="-342900">
              <a:buFont typeface="Arial" charset="0"/>
              <a:buNone/>
            </a:pPr>
            <a:r>
              <a:rPr lang="ru-RU" altLang="ru-RU" sz="1400" dirty="0">
                <a:latin typeface="Arial" charset="0"/>
                <a:cs typeface="Arial" charset="0"/>
              </a:rPr>
              <a:t>Правила землепользования и застройки</a:t>
            </a:r>
          </a:p>
          <a:p>
            <a:pPr marL="342900" indent="-342900">
              <a:buFont typeface="Arial" charset="0"/>
              <a:buNone/>
            </a:pPr>
            <a:r>
              <a:rPr lang="ru-RU" altLang="ru-RU" sz="1400" b="1" dirty="0">
                <a:latin typeface="Arial" charset="0"/>
                <a:cs typeface="Arial" charset="0"/>
              </a:rPr>
              <a:t>Документация по планировке территории</a:t>
            </a:r>
            <a:r>
              <a:rPr lang="ru-RU" altLang="ru-RU" sz="1400" dirty="0">
                <a:latin typeface="Arial" charset="0"/>
                <a:cs typeface="Arial" charset="0"/>
              </a:rPr>
              <a:t>:</a:t>
            </a:r>
          </a:p>
          <a:p>
            <a:pPr marL="342900" indent="-342900">
              <a:buFont typeface="Arial" charset="0"/>
              <a:buNone/>
            </a:pPr>
            <a:r>
              <a:rPr lang="ru-RU" altLang="ru-RU" sz="1400" dirty="0">
                <a:latin typeface="Arial" charset="0"/>
                <a:cs typeface="Arial" charset="0"/>
              </a:rPr>
              <a:t>Проекты планировки территории</a:t>
            </a:r>
          </a:p>
          <a:p>
            <a:pPr marL="342900" indent="-342900">
              <a:buFont typeface="Arial" charset="0"/>
              <a:buNone/>
            </a:pPr>
            <a:r>
              <a:rPr lang="ru-RU" altLang="ru-RU" sz="1400" dirty="0">
                <a:latin typeface="Arial" charset="0"/>
                <a:cs typeface="Arial" charset="0"/>
              </a:rPr>
              <a:t>Проекты межевания территории</a:t>
            </a:r>
          </a:p>
        </p:txBody>
      </p:sp>
      <p:sp>
        <p:nvSpPr>
          <p:cNvPr id="16" name="Стрелка вправо 15"/>
          <p:cNvSpPr/>
          <p:nvPr/>
        </p:nvSpPr>
        <p:spPr>
          <a:xfrm>
            <a:off x="2071688" y="4500570"/>
            <a:ext cx="1357312" cy="571493"/>
          </a:xfrm>
          <a:prstGeom prst="rightArrow">
            <a:avLst/>
          </a:prstGeom>
          <a:gradFill>
            <a:gsLst>
              <a:gs pos="0">
                <a:srgbClr val="5E9EFF"/>
              </a:gs>
              <a:gs pos="39999">
                <a:srgbClr val="85C2FF"/>
              </a:gs>
              <a:gs pos="70000">
                <a:srgbClr val="C4D6EB"/>
              </a:gs>
              <a:gs pos="100000">
                <a:srgbClr val="FFEBFA"/>
              </a:gs>
            </a:gsLst>
            <a:lin ang="5400000" scaled="0"/>
          </a:gra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00FF"/>
              </a:solidFill>
            </a:endParaRPr>
          </a:p>
        </p:txBody>
      </p:sp>
      <p:sp>
        <p:nvSpPr>
          <p:cNvPr id="8202" name="Rectangle 10"/>
          <p:cNvSpPr>
            <a:spLocks noChangeArrowheads="1"/>
          </p:cNvSpPr>
          <p:nvPr/>
        </p:nvSpPr>
        <p:spPr bwMode="auto">
          <a:xfrm rot="-5400000">
            <a:off x="-1343818" y="1915319"/>
            <a:ext cx="3429000" cy="312737"/>
          </a:xfrm>
          <a:prstGeom prst="rect">
            <a:avLst/>
          </a:prstGeom>
          <a:noFill/>
          <a:ln w="57150" cap="sq" algn="ctr">
            <a:noFill/>
            <a:miter lim="800000"/>
            <a:headEnd/>
            <a:tailEnd/>
          </a:ln>
          <a:effectLst>
            <a:outerShdw dist="50800" dir="5400000" sx="28000" sy="28000" algn="ctr" rotWithShape="0">
              <a:srgbClr val="FF6699"/>
            </a:outerShdw>
          </a:effectLst>
        </p:spPr>
        <p:txBody>
          <a:bodyPr>
            <a:spAutoFit/>
          </a:bodyPr>
          <a:lstStyle/>
          <a:p>
            <a:pPr>
              <a:buFont typeface="Arial" charset="0"/>
              <a:buNone/>
            </a:pPr>
            <a:r>
              <a:rPr lang="ru-RU" altLang="ru-RU" sz="1800" i="1">
                <a:solidFill>
                  <a:srgbClr val="1F05BB"/>
                </a:solidFill>
                <a:latin typeface="Arial" charset="0"/>
                <a:cs typeface="Arial" charset="0"/>
              </a:rPr>
              <a:t>МИНЭКОНОМРАЗВИТИЯ  РФ</a:t>
            </a:r>
            <a:endParaRPr lang="ru-RU" altLang="ru-RU" sz="1800">
              <a:latin typeface="Arial" charset="0"/>
              <a:cs typeface="Arial" charset="0"/>
            </a:endParaRPr>
          </a:p>
        </p:txBody>
      </p:sp>
      <p:sp>
        <p:nvSpPr>
          <p:cNvPr id="8203" name="Rectangle 10"/>
          <p:cNvSpPr>
            <a:spLocks noChangeArrowheads="1"/>
          </p:cNvSpPr>
          <p:nvPr/>
        </p:nvSpPr>
        <p:spPr bwMode="auto">
          <a:xfrm rot="-5400000">
            <a:off x="921544" y="4579144"/>
            <a:ext cx="1357313" cy="485775"/>
          </a:xfrm>
          <a:prstGeom prst="rect">
            <a:avLst/>
          </a:prstGeom>
          <a:noFill/>
          <a:ln w="57150" cap="sq" algn="ctr">
            <a:noFill/>
            <a:miter lim="800000"/>
            <a:headEnd/>
            <a:tailEnd/>
          </a:ln>
          <a:effectLst>
            <a:outerShdw dist="50800" dir="5400000" sx="28000" sy="28000" algn="ctr" rotWithShape="0">
              <a:srgbClr val="FF6699"/>
            </a:outerShdw>
          </a:effectLst>
        </p:spPr>
        <p:txBody>
          <a:bodyPr>
            <a:spAutoFit/>
          </a:bodyPr>
          <a:lstStyle/>
          <a:p>
            <a:pPr>
              <a:buFont typeface="Arial" charset="0"/>
              <a:buNone/>
            </a:pPr>
            <a:r>
              <a:rPr lang="ru-RU" altLang="ru-RU" sz="1600" i="1">
                <a:solidFill>
                  <a:srgbClr val="1F05BB"/>
                </a:solidFill>
                <a:latin typeface="Arial" charset="0"/>
                <a:cs typeface="Arial" charset="0"/>
              </a:rPr>
              <a:t>МИНСТРОЙ РОССИИ</a:t>
            </a:r>
            <a:endParaRPr lang="ru-RU" altLang="ru-RU" sz="1600">
              <a:latin typeface="Arial" charset="0"/>
              <a:cs typeface="Arial" charset="0"/>
            </a:endParaRPr>
          </a:p>
        </p:txBody>
      </p:sp>
      <p:sp>
        <p:nvSpPr>
          <p:cNvPr id="8204" name="Rectangle 1"/>
          <p:cNvSpPr>
            <a:spLocks noChangeArrowheads="1"/>
          </p:cNvSpPr>
          <p:nvPr/>
        </p:nvSpPr>
        <p:spPr bwMode="auto">
          <a:xfrm>
            <a:off x="0" y="5211395"/>
            <a:ext cx="9144000" cy="1723549"/>
          </a:xfrm>
          <a:prstGeom prst="rect">
            <a:avLst/>
          </a:prstGeom>
          <a:noFill/>
          <a:ln w="9525">
            <a:noFill/>
            <a:miter lim="800000"/>
            <a:headEnd/>
            <a:tailEnd/>
          </a:ln>
        </p:spPr>
        <p:txBody>
          <a:bodyPr anchor="ctr">
            <a:spAutoFit/>
          </a:bodyPr>
          <a:lstStyle/>
          <a:p>
            <a:pPr>
              <a:spcBef>
                <a:spcPct val="0"/>
              </a:spcBef>
            </a:pPr>
            <a:r>
              <a:rPr lang="ru-RU" altLang="ru-RU" sz="1300" i="1" dirty="0">
                <a:latin typeface="Arial" charset="0"/>
                <a:ea typeface="Times New Roman" pitchFamily="18" charset="0"/>
                <a:cs typeface="Arial" charset="0"/>
              </a:rPr>
              <a:t>Система документов территориального уровня всегда изображалась в виде пирамиды, в основании которой документация локального уровня, затем мезотерриториального, а венчает ее макротерриториальный уровень.  </a:t>
            </a:r>
            <a:r>
              <a:rPr lang="ru-RU" altLang="ru-RU" sz="1300" i="1" dirty="0" smtClean="0">
                <a:solidFill>
                  <a:srgbClr val="FF0000"/>
                </a:solidFill>
                <a:latin typeface="Arial" charset="0"/>
                <a:ea typeface="Times New Roman" pitchFamily="18" charset="0"/>
                <a:cs typeface="Arial" charset="0"/>
              </a:rPr>
              <a:t>Красным </a:t>
            </a:r>
            <a:r>
              <a:rPr lang="ru-RU" altLang="ru-RU" sz="1300" i="1" dirty="0">
                <a:solidFill>
                  <a:srgbClr val="FF0000"/>
                </a:solidFill>
                <a:latin typeface="Arial" charset="0"/>
                <a:ea typeface="Times New Roman" pitchFamily="18" charset="0"/>
                <a:cs typeface="Arial" charset="0"/>
              </a:rPr>
              <a:t>выделены документы стратегического планирования,  предусмотренные в 172-ФЗ. Ст. 9.5 ГрК РФ  они указаны </a:t>
            </a:r>
            <a:r>
              <a:rPr lang="ru-RU" altLang="ru-RU" sz="1300" b="1" i="1" dirty="0">
                <a:solidFill>
                  <a:srgbClr val="FF0000"/>
                </a:solidFill>
                <a:latin typeface="Arial" charset="0"/>
                <a:ea typeface="Times New Roman" pitchFamily="18" charset="0"/>
                <a:cs typeface="Arial" charset="0"/>
              </a:rPr>
              <a:t>в качестве основы для разработки документов территориального планирования</a:t>
            </a:r>
            <a:r>
              <a:rPr lang="ru-RU" altLang="ru-RU" sz="1300" i="1" dirty="0" smtClean="0">
                <a:solidFill>
                  <a:srgbClr val="FF0000"/>
                </a:solidFill>
                <a:latin typeface="Arial" charset="0"/>
                <a:ea typeface="Times New Roman" pitchFamily="18" charset="0"/>
                <a:cs typeface="Arial" charset="0"/>
              </a:rPr>
              <a:t>.</a:t>
            </a:r>
            <a:r>
              <a:rPr lang="ru-RU" sz="1200" b="1" i="1" dirty="0" smtClean="0">
                <a:solidFill>
                  <a:srgbClr val="0000FF"/>
                </a:solidFill>
                <a:latin typeface="Arial" panose="020B0604020202020204" pitchFamily="34" charset="0"/>
                <a:cs typeface="Arial" panose="020B0604020202020204" pitchFamily="34" charset="0"/>
              </a:rPr>
              <a:t> </a:t>
            </a:r>
            <a:r>
              <a:rPr lang="ru-RU" altLang="ru-RU" sz="1200" i="1" dirty="0" smtClean="0">
                <a:solidFill>
                  <a:srgbClr val="0000FF"/>
                </a:solidFill>
                <a:latin typeface="Arial" charset="0"/>
                <a:ea typeface="Times New Roman" pitchFamily="18" charset="0"/>
                <a:cs typeface="Arial" charset="0"/>
              </a:rPr>
              <a:t>Н</a:t>
            </a:r>
            <a:r>
              <a:rPr lang="ru-RU" sz="1200" b="1" i="1" dirty="0" smtClean="0">
                <a:solidFill>
                  <a:srgbClr val="0000FF"/>
                </a:solidFill>
                <a:latin typeface="Arial" panose="020B0604020202020204" pitchFamily="34" charset="0"/>
                <a:cs typeface="Arial" panose="020B0604020202020204" pitchFamily="34" charset="0"/>
              </a:rPr>
              <a:t>едостающие части системы: 1) комплексная СТП РФ и ее связь со стратегией пространственного развития РФ , 2) документ территориального планирования для уровня, переходного от города к району (агломерация).</a:t>
            </a:r>
            <a:r>
              <a:rPr lang="ru-RU" altLang="ru-RU" sz="1400" i="1" dirty="0" smtClean="0">
                <a:latin typeface="Arial" charset="0"/>
                <a:ea typeface="Times New Roman" pitchFamily="18" charset="0"/>
                <a:cs typeface="Arial" charset="0"/>
              </a:rPr>
              <a:t> </a:t>
            </a:r>
            <a:r>
              <a:rPr lang="ru-RU" altLang="ru-RU" sz="1400" dirty="0" smtClean="0">
                <a:latin typeface="Arial" charset="0"/>
                <a:ea typeface="Times New Roman" pitchFamily="18" charset="0"/>
                <a:cs typeface="Arial" charset="0"/>
              </a:rPr>
              <a:t>Имеется межведомственный стык: разделение полномочий по территориальному планированию, градостроительному зонированию и планировке территории между разными министерствами. </a:t>
            </a:r>
            <a:endParaRPr lang="ru-RU" altLang="ru-RU" sz="1300" dirty="0">
              <a:solidFill>
                <a:srgbClr val="0000FF"/>
              </a:solidFill>
              <a:latin typeface="Arial" charset="0"/>
              <a:ea typeface="Times New Roman" pitchFamily="18" charset="0"/>
              <a:cs typeface="Arial" charset="0"/>
            </a:endParaRPr>
          </a:p>
        </p:txBody>
      </p:sp>
      <p:sp>
        <p:nvSpPr>
          <p:cNvPr id="18" name="Заголовок 1"/>
          <p:cNvSpPr txBox="1">
            <a:spLocks/>
          </p:cNvSpPr>
          <p:nvPr/>
        </p:nvSpPr>
        <p:spPr>
          <a:xfrm>
            <a:off x="0" y="0"/>
            <a:ext cx="9144000" cy="50004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Институциональные проблемы и пределы компетенции ведомств</a:t>
            </a:r>
            <a:endParaRPr kumimoji="0" lang="ru-RU" sz="18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4" name="Rounded Rectangular Callout 23"/>
          <p:cNvSpPr/>
          <p:nvPr/>
        </p:nvSpPr>
        <p:spPr>
          <a:xfrm flipH="1">
            <a:off x="714348" y="500042"/>
            <a:ext cx="1714512" cy="928694"/>
          </a:xfrm>
          <a:prstGeom prst="wedgeRoundRectCallout">
            <a:avLst>
              <a:gd name="adj1" fmla="val -56389"/>
              <a:gd name="adj2" fmla="val -32506"/>
              <a:gd name="adj3" fmla="val 16667"/>
            </a:avLst>
          </a:prstGeom>
          <a:solidFill>
            <a:schemeClr val="bg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i="1" dirty="0" smtClean="0">
                <a:solidFill>
                  <a:srgbClr val="0000FF"/>
                </a:solidFill>
                <a:latin typeface="Arial" panose="020B0604020202020204" pitchFamily="34" charset="0"/>
                <a:cs typeface="Arial" panose="020B0604020202020204" pitchFamily="34" charset="0"/>
              </a:rPr>
              <a:t>комплексная СТП РФ связь со стратегией пространственного развития РФ </a:t>
            </a:r>
          </a:p>
        </p:txBody>
      </p:sp>
      <p:sp>
        <p:nvSpPr>
          <p:cNvPr id="26" name="Rounded Rectangular Callout 25"/>
          <p:cNvSpPr/>
          <p:nvPr/>
        </p:nvSpPr>
        <p:spPr>
          <a:xfrm flipV="1">
            <a:off x="642910" y="2928934"/>
            <a:ext cx="1643074" cy="857256"/>
          </a:xfrm>
          <a:prstGeom prst="wedgeRoundRectCallout">
            <a:avLst/>
          </a:prstGeom>
          <a:solidFill>
            <a:schemeClr val="bg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50" b="1" i="1" dirty="0" smtClean="0">
              <a:solidFill>
                <a:srgbClr val="0000FF"/>
              </a:solidFill>
              <a:latin typeface="Arial" panose="020B0604020202020204" pitchFamily="34" charset="0"/>
              <a:cs typeface="Arial" panose="020B0604020202020204" pitchFamily="34" charset="0"/>
            </a:endParaRPr>
          </a:p>
        </p:txBody>
      </p:sp>
      <p:sp>
        <p:nvSpPr>
          <p:cNvPr id="22" name="Rectangle 21"/>
          <p:cNvSpPr/>
          <p:nvPr/>
        </p:nvSpPr>
        <p:spPr>
          <a:xfrm>
            <a:off x="642910" y="3071810"/>
            <a:ext cx="1785950" cy="646331"/>
          </a:xfrm>
          <a:prstGeom prst="rect">
            <a:avLst/>
          </a:prstGeom>
          <a:solidFill>
            <a:schemeClr val="bg1">
              <a:alpha val="35000"/>
            </a:schemeClr>
          </a:solidFill>
        </p:spPr>
        <p:txBody>
          <a:bodyPr wrap="square">
            <a:spAutoFit/>
          </a:bodyPr>
          <a:lstStyle/>
          <a:p>
            <a:r>
              <a:rPr lang="ru-RU" sz="1200" b="1" dirty="0" smtClean="0">
                <a:solidFill>
                  <a:srgbClr val="0000FF"/>
                </a:solidFill>
                <a:latin typeface="Arial" panose="020B0604020202020204" pitchFamily="34" charset="0"/>
                <a:cs typeface="Arial" panose="020B0604020202020204" pitchFamily="34" charset="0"/>
              </a:rPr>
              <a:t>Документ СП для городской </a:t>
            </a:r>
            <a:r>
              <a:rPr lang="ru-RU" sz="1200" b="1" i="1" dirty="0" smtClean="0">
                <a:solidFill>
                  <a:srgbClr val="0000FF"/>
                </a:solidFill>
                <a:latin typeface="Arial" panose="020B0604020202020204" pitchFamily="34" charset="0"/>
                <a:cs typeface="Arial" panose="020B0604020202020204" pitchFamily="34" charset="0"/>
              </a:rPr>
              <a:t>агломерацмм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00042"/>
            <a:ext cx="9144000" cy="6357958"/>
          </a:xfrm>
        </p:spPr>
        <p:txBody>
          <a:bodyPr>
            <a:noAutofit/>
          </a:bodyPr>
          <a:lstStyle/>
          <a:p>
            <a:pPr>
              <a:buNone/>
            </a:pPr>
            <a:r>
              <a:rPr lang="ru-RU" sz="1200" dirty="0" smtClean="0">
                <a:latin typeface="Arial" panose="020B0604020202020204" pitchFamily="34" charset="0"/>
                <a:cs typeface="Arial" panose="020B0604020202020204" pitchFamily="34" charset="0"/>
              </a:rPr>
              <a:t>Еще раз: </a:t>
            </a:r>
            <a:r>
              <a:rPr lang="ru-RU" sz="1200" dirty="0">
                <a:latin typeface="Arial" panose="020B0604020202020204" pitchFamily="34" charset="0"/>
                <a:cs typeface="Arial" panose="020B0604020202020204" pitchFamily="34" charset="0"/>
              </a:rPr>
              <a:t>в</a:t>
            </a:r>
            <a:r>
              <a:rPr lang="ru-RU" sz="1200" dirty="0" smtClean="0">
                <a:latin typeface="Arial" panose="020B0604020202020204" pitchFamily="34" charset="0"/>
                <a:cs typeface="Arial" panose="020B0604020202020204" pitchFamily="34" charset="0"/>
              </a:rPr>
              <a:t>нутри градостроительства как системы имеется межведомственный разрыв </a:t>
            </a:r>
            <a:r>
              <a:rPr lang="ru-RU" sz="1200" dirty="0">
                <a:latin typeface="Arial" panose="020B0604020202020204" pitchFamily="34" charset="0"/>
                <a:cs typeface="Arial" panose="020B0604020202020204" pitchFamily="34" charset="0"/>
              </a:rPr>
              <a:t>между уровнями территориального планирования и планировки </a:t>
            </a:r>
            <a:r>
              <a:rPr lang="ru-RU" sz="1200" dirty="0" smtClean="0">
                <a:latin typeface="Arial" panose="020B0604020202020204" pitchFamily="34" charset="0"/>
                <a:cs typeface="Arial" panose="020B0604020202020204" pitchFamily="34" charset="0"/>
              </a:rPr>
              <a:t>территории. Увеличивается </a:t>
            </a:r>
            <a:r>
              <a:rPr lang="ru-RU" sz="1200" dirty="0">
                <a:latin typeface="Arial" panose="020B0604020202020204" pitchFamily="34" charset="0"/>
                <a:cs typeface="Arial" panose="020B0604020202020204" pitchFamily="34" charset="0"/>
              </a:rPr>
              <a:t>в связи с </a:t>
            </a:r>
            <a:r>
              <a:rPr lang="ru-RU" sz="1200" dirty="0" smtClean="0">
                <a:latin typeface="Arial" panose="020B0604020202020204" pitchFamily="34" charset="0"/>
                <a:cs typeface="Arial" panose="020B0604020202020204" pitchFamily="34" charset="0"/>
              </a:rPr>
              <a:t>возможностью разработки проектов планировки без учета общих параметров развития конкретной территории, которые закладываются в докумнетах территориального лпанирования, например в генеральном плане, и введением </a:t>
            </a:r>
            <a:r>
              <a:rPr lang="ru-RU" sz="1200" dirty="0">
                <a:latin typeface="Arial" panose="020B0604020202020204" pitchFamily="34" charset="0"/>
                <a:cs typeface="Arial" panose="020B0604020202020204" pitchFamily="34" charset="0"/>
              </a:rPr>
              <a:t>в закон понятия КУРТ, для которого </a:t>
            </a:r>
            <a:r>
              <a:rPr lang="ru-RU" sz="1200" dirty="0" smtClean="0">
                <a:latin typeface="Arial" panose="020B0604020202020204" pitchFamily="34" charset="0"/>
                <a:cs typeface="Arial" panose="020B0604020202020204" pitchFamily="34" charset="0"/>
              </a:rPr>
              <a:t> допущены изъятия </a:t>
            </a:r>
            <a:r>
              <a:rPr lang="ru-RU" sz="1200" dirty="0">
                <a:latin typeface="Arial" panose="020B0604020202020204" pitchFamily="34" charset="0"/>
                <a:cs typeface="Arial" panose="020B0604020202020204" pitchFamily="34" charset="0"/>
              </a:rPr>
              <a:t>из общего </a:t>
            </a:r>
            <a:r>
              <a:rPr lang="ru-RU" sz="1200" dirty="0" smtClean="0">
                <a:latin typeface="Arial" panose="020B0604020202020204" pitchFamily="34" charset="0"/>
                <a:cs typeface="Arial" panose="020B0604020202020204" pitchFamily="34" charset="0"/>
              </a:rPr>
              <a:t>порядка  </a:t>
            </a:r>
            <a:r>
              <a:rPr lang="ru-RU" sz="1200" dirty="0">
                <a:latin typeface="Arial" panose="020B0604020202020204" pitchFamily="34" charset="0"/>
                <a:cs typeface="Arial" panose="020B0604020202020204" pitchFamily="34" charset="0"/>
              </a:rPr>
              <a:t>разработки документации и ее реализации, который существовал в </a:t>
            </a:r>
            <a:r>
              <a:rPr lang="ru-RU" sz="1200" dirty="0" smtClean="0">
                <a:latin typeface="Arial" panose="020B0604020202020204" pitchFamily="34" charset="0"/>
                <a:cs typeface="Arial" panose="020B0604020202020204" pitchFamily="34" charset="0"/>
              </a:rPr>
              <a:t>редакции </a:t>
            </a:r>
            <a:r>
              <a:rPr lang="ru-RU" sz="1200" dirty="0">
                <a:latin typeface="Arial" panose="020B0604020202020204" pitchFamily="34" charset="0"/>
                <a:cs typeface="Arial" panose="020B0604020202020204" pitchFamily="34" charset="0"/>
              </a:rPr>
              <a:t>2004 г</a:t>
            </a:r>
            <a:r>
              <a:rPr lang="ru-RU" sz="1200" dirty="0" smtClean="0">
                <a:latin typeface="Arial" panose="020B0604020202020204" pitchFamily="34" charset="0"/>
                <a:cs typeface="Arial" panose="020B0604020202020204" pitchFamily="34" charset="0"/>
              </a:rPr>
              <a:t>..</a:t>
            </a:r>
          </a:p>
          <a:p>
            <a:pPr>
              <a:buNone/>
            </a:pPr>
            <a:r>
              <a:rPr lang="ru-RU" sz="1200" dirty="0" smtClean="0">
                <a:latin typeface="Arial" panose="020B0604020202020204" pitchFamily="34" charset="0"/>
                <a:cs typeface="Arial" panose="020B0604020202020204" pitchFamily="34" charset="0"/>
              </a:rPr>
              <a:t>Реализация строго в рамках утвержденных стратегий и отраслевых программ </a:t>
            </a:r>
            <a:r>
              <a:rPr lang="ru-RU" sz="1200" dirty="0" smtClean="0"/>
              <a:t>ограничивает территориальное планирование до рамок возможного исполнения, до реально реализуемой части, и таким образом в сущ. правовых условиях делает его формальным, лишает поискового, творческого начала, - он может утратить роль документа долгосрочного прогнозирования и основы для выбора вариантов. Реализация генерального плана в последующих стадиях - документах град. зонирования и по  нарушение планировке территории, которые при суммировании могут превысить и в итоге сильно изменить начальные параметры генерального плана, и тогда </a:t>
            </a:r>
            <a:r>
              <a:rPr lang="ru-RU" sz="1200" b="1" dirty="0" smtClean="0"/>
              <a:t>реализация играет опережающую роль.</a:t>
            </a:r>
            <a:r>
              <a:rPr lang="ru-RU" sz="1200" dirty="0" smtClean="0"/>
              <a:t>  </a:t>
            </a:r>
            <a:r>
              <a:rPr lang="ru-RU" sz="1200" dirty="0" smtClean="0">
                <a:latin typeface="Arial" panose="020B0604020202020204" pitchFamily="34" charset="0"/>
                <a:cs typeface="Arial" panose="020B0604020202020204" pitchFamily="34" charset="0"/>
              </a:rPr>
              <a:t>При этом возможности опережающей (по сравнению с генеральным планом) разработки проектов планировки  существенно меняют параметры освоенности территории, - что доказывают примеры по Московской области.</a:t>
            </a:r>
            <a:endParaRPr lang="ru-RU" sz="1200" dirty="0">
              <a:latin typeface="Arial" panose="020B0604020202020204" pitchFamily="34" charset="0"/>
              <a:cs typeface="Arial" panose="020B0604020202020204" pitchFamily="34" charset="0"/>
            </a:endParaRPr>
          </a:p>
          <a:p>
            <a:pPr>
              <a:buNone/>
            </a:pPr>
            <a:r>
              <a:rPr lang="ru-RU" sz="1200" dirty="0" smtClean="0">
                <a:latin typeface="Arial" panose="020B0604020202020204" pitchFamily="34" charset="0"/>
                <a:cs typeface="Arial" panose="020B0604020202020204" pitchFamily="34" charset="0"/>
              </a:rPr>
              <a:t>В долгосрочной перспективе это может привести к нарушению принципов, провозглашенных тем же Град.кодексом: принцип 1: </a:t>
            </a:r>
            <a:r>
              <a:rPr lang="ru-RU" sz="1400" dirty="0" smtClean="0">
                <a:solidFill>
                  <a:srgbClr val="FF0000"/>
                </a:solidFill>
              </a:rPr>
              <a:t>обеспечение комплексного и устойчивого развития территории на основе территориального планирования, градостроительного зонирования и планировки территории (ст.2).  </a:t>
            </a:r>
            <a:r>
              <a:rPr lang="ru-RU" sz="1200" b="1" dirty="0" smtClean="0">
                <a:solidFill>
                  <a:srgbClr val="FF0000"/>
                </a:solidFill>
              </a:rPr>
              <a:t>Устойчивое развитие </a:t>
            </a:r>
            <a:r>
              <a:rPr lang="ru-RU" sz="1200" dirty="0" smtClean="0">
                <a:solidFill>
                  <a:srgbClr val="FF0000"/>
                </a:solidFill>
              </a:rPr>
              <a:t>территорий - обеспечение при осуществлении градостроительной деятельности безопасности и благоприятных условий жизнедеятельности человека, ограничение негативного воздействия хозяйственной и иной деятельности на окружающую среду и обеспечение охраны и рационального использования природных ресурсов в интересах настоящего и будущего поколений (ст.1 </a:t>
            </a:r>
            <a:r>
              <a:rPr lang="ru-RU" sz="1200" dirty="0" err="1" smtClean="0">
                <a:solidFill>
                  <a:srgbClr val="FF0000"/>
                </a:solidFill>
              </a:rPr>
              <a:t>Гр.К</a:t>
            </a:r>
            <a:r>
              <a:rPr lang="ru-RU" sz="1200" dirty="0" smtClean="0">
                <a:solidFill>
                  <a:srgbClr val="FF0000"/>
                </a:solidFill>
              </a:rPr>
              <a:t> РФ).</a:t>
            </a:r>
          </a:p>
          <a:p>
            <a:pPr>
              <a:buNone/>
            </a:pPr>
            <a:r>
              <a:rPr lang="ru-RU" sz="1200" dirty="0" smtClean="0">
                <a:latin typeface="Arial" panose="020B0604020202020204" pitchFamily="34" charset="0"/>
                <a:cs typeface="Arial" panose="020B0604020202020204" pitchFamily="34" charset="0"/>
              </a:rPr>
              <a:t>Реализация принципа устойчивого развития затруднительна в условиях правовой неопределенности как </a:t>
            </a:r>
            <a:r>
              <a:rPr lang="ru-RU" sz="1200" b="1" dirty="0" smtClean="0">
                <a:latin typeface="Arial" panose="020B0604020202020204" pitchFamily="34" charset="0"/>
                <a:cs typeface="Arial" panose="020B0604020202020204" pitchFamily="34" charset="0"/>
              </a:rPr>
              <a:t>раз в отношении территорий, представляющих наибольший интерес для дальнейшего развития - агломераций. крупных городов, плотнозаселенных районов. </a:t>
            </a:r>
            <a:r>
              <a:rPr lang="ru-RU" sz="1200" dirty="0" smtClean="0">
                <a:latin typeface="Arial" panose="020B0604020202020204" pitchFamily="34" charset="0"/>
                <a:cs typeface="Arial" panose="020B0604020202020204" pitchFamily="34" charset="0"/>
              </a:rPr>
              <a:t>Территории вокруг крупных городов не имеют специальных ограничений, связанных с наличием крупного города и пресыщением его функциями, превышением пределов его роста, и неизбежной тенденцией расширения. Понятие городской агломерации, широко известное еще со времен принятия первой Генсхемы 1980 года, до сих пор не формализовано,не попало ни в Град.кодекс, ни в закон о стратегическом планировании. </a:t>
            </a:r>
            <a:r>
              <a:rPr lang="ru-RU" sz="1200" i="1" dirty="0" smtClean="0">
                <a:solidFill>
                  <a:srgbClr val="0000FF"/>
                </a:solidFill>
                <a:latin typeface="Arial" panose="020B0604020202020204" pitchFamily="34" charset="0"/>
                <a:cs typeface="Arial" panose="020B0604020202020204" pitchFamily="34" charset="0"/>
              </a:rPr>
              <a:t>Сл.слайд</a:t>
            </a:r>
            <a:endParaRPr lang="ru-RU" sz="1200" dirty="0" smtClean="0">
              <a:latin typeface="Arial" panose="020B0604020202020204" pitchFamily="34" charset="0"/>
              <a:cs typeface="Arial" panose="020B0604020202020204" pitchFamily="34" charset="0"/>
            </a:endParaRPr>
          </a:p>
          <a:p>
            <a:pPr>
              <a:buNone/>
            </a:pPr>
            <a:r>
              <a:rPr lang="ru-RU" sz="1200" dirty="0" smtClean="0">
                <a:latin typeface="Arial" panose="020B0604020202020204" pitchFamily="34" charset="0"/>
                <a:cs typeface="Arial" panose="020B0604020202020204" pitchFamily="34" charset="0"/>
              </a:rPr>
              <a:t>Регулирование развития агломераций осуществляется, в том числе с помощью пилотных проектов, курируемых Минэкономразвития, на правовой основе межсубъектных и межмуниципальных соглашений, а </a:t>
            </a:r>
            <a:r>
              <a:rPr lang="ru-RU" sz="1200" dirty="0" err="1" smtClean="0">
                <a:latin typeface="Arial" panose="020B0604020202020204" pitchFamily="34" charset="0"/>
                <a:cs typeface="Arial" panose="020B0604020202020204" pitchFamily="34" charset="0"/>
              </a:rPr>
              <a:t>град.документация</a:t>
            </a:r>
            <a:r>
              <a:rPr lang="ru-RU" sz="1200" dirty="0" smtClean="0">
                <a:latin typeface="Arial" panose="020B0604020202020204" pitchFamily="34" charset="0"/>
                <a:cs typeface="Arial" panose="020B0604020202020204" pitchFamily="34" charset="0"/>
              </a:rPr>
              <a:t> может разрабатываться на основе 27 статьи </a:t>
            </a:r>
            <a:r>
              <a:rPr lang="ru-RU" sz="1200" dirty="0" err="1" smtClean="0">
                <a:latin typeface="Arial" panose="020B0604020202020204" pitchFamily="34" charset="0"/>
                <a:cs typeface="Arial" panose="020B0604020202020204" pitchFamily="34" charset="0"/>
              </a:rPr>
              <a:t>Град.кодекса</a:t>
            </a:r>
            <a:r>
              <a:rPr lang="ru-RU" sz="1200" dirty="0" smtClean="0">
                <a:latin typeface="Arial" panose="020B0604020202020204" pitchFamily="34" charset="0"/>
                <a:cs typeface="Arial" panose="020B0604020202020204" pitchFamily="34" charset="0"/>
              </a:rPr>
              <a:t> (о совместной разработке). Однако нет обязательной нормы  для ее разработки. Нет прямого запрета на невосполнимое истребление территориальных ресурсов в пригородных зонах крупных городов, они не зарезервированы, не сформулированы интересы общества в целом. </a:t>
            </a:r>
          </a:p>
          <a:p>
            <a:pPr>
              <a:buNone/>
            </a:pPr>
            <a:r>
              <a:rPr lang="ru-RU" sz="1200" b="1" dirty="0" smtClean="0">
                <a:solidFill>
                  <a:srgbClr val="FF0000"/>
                </a:solidFill>
                <a:latin typeface="Arial" panose="020B0604020202020204" pitchFamily="34" charset="0"/>
                <a:cs typeface="Arial" panose="020B0604020202020204" pitchFamily="34" charset="0"/>
              </a:rPr>
              <a:t>Общественные интересы в градостроительстве </a:t>
            </a:r>
            <a:r>
              <a:rPr lang="ru-RU" sz="1200" dirty="0" smtClean="0">
                <a:latin typeface="Arial" panose="020B0604020202020204" pitchFamily="34" charset="0"/>
                <a:cs typeface="Arial" panose="020B0604020202020204" pitchFamily="34" charset="0"/>
              </a:rPr>
              <a:t>были определены в предыдущей редакции Градостроительного кодекса РФ от 07.05.1998 г. (утратила силу). </a:t>
            </a:r>
            <a:r>
              <a:rPr lang="ru-RU" sz="1200" i="1" dirty="0" smtClean="0">
                <a:solidFill>
                  <a:srgbClr val="0000FF"/>
                </a:solidFill>
                <a:latin typeface="Arial" panose="020B0604020202020204" pitchFamily="34" charset="0"/>
                <a:cs typeface="Arial" panose="020B0604020202020204" pitchFamily="34" charset="0"/>
              </a:rPr>
              <a:t>Сл.слайд</a:t>
            </a:r>
          </a:p>
        </p:txBody>
      </p:sp>
      <p:sp>
        <p:nvSpPr>
          <p:cNvPr id="4" name="Заголовок 1"/>
          <p:cNvSpPr>
            <a:spLocks noGrp="1"/>
          </p:cNvSpPr>
          <p:nvPr>
            <p:ph type="title"/>
          </p:nvPr>
        </p:nvSpPr>
        <p:spPr>
          <a:xfrm>
            <a:off x="0" y="0"/>
            <a:ext cx="9144000" cy="548680"/>
          </a:xfrm>
        </p:spPr>
        <p:txBody>
          <a:bodyPr>
            <a:normAutofit fontScale="90000"/>
          </a:bodyPr>
          <a:lstStyle/>
          <a:p>
            <a:r>
              <a:rPr lang="ru-RU" sz="1800" dirty="0" smtClean="0">
                <a:latin typeface="Arial" panose="020B0604020202020204" pitchFamily="34" charset="0"/>
                <a:cs typeface="Arial" panose="020B0604020202020204" pitchFamily="34" charset="0"/>
              </a:rPr>
              <a:t>Межведомственный стык - уровень реализации документов территориального планирования </a:t>
            </a:r>
            <a:endParaRPr 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7692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00042"/>
          </a:xfrm>
        </p:spPr>
        <p:txBody>
          <a:bodyPr>
            <a:normAutofit/>
          </a:bodyPr>
          <a:lstStyle/>
          <a:p>
            <a:r>
              <a:rPr lang="ru-RU" sz="1800" dirty="0" smtClean="0">
                <a:latin typeface="Arial" panose="020B0604020202020204" pitchFamily="34" charset="0"/>
                <a:cs typeface="Arial" panose="020B0604020202020204" pitchFamily="34" charset="0"/>
              </a:rPr>
              <a:t>Общественные интересы в пространственном развитии. Исключенные статьи </a:t>
            </a:r>
            <a:r>
              <a:rPr lang="ru-RU" sz="1800" dirty="0" err="1" smtClean="0">
                <a:latin typeface="Arial" panose="020B0604020202020204" pitchFamily="34" charset="0"/>
                <a:cs typeface="Arial" panose="020B0604020202020204" pitchFamily="34" charset="0"/>
              </a:rPr>
              <a:t>ГрК</a:t>
            </a:r>
            <a:r>
              <a:rPr lang="ru-RU" sz="1800" dirty="0" smtClean="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57158" y="1714488"/>
            <a:ext cx="8786842" cy="4523394"/>
          </a:xfrm>
        </p:spPr>
        <p:txBody>
          <a:bodyPr>
            <a:normAutofit lnSpcReduction="10000"/>
          </a:bodyPr>
          <a:lstStyle/>
          <a:p>
            <a:pPr>
              <a:buAutoNum type="arabicPeriod"/>
            </a:pPr>
            <a:r>
              <a:rPr lang="ru-RU" sz="1400" dirty="0" smtClean="0"/>
              <a:t>Государственные </a:t>
            </a:r>
            <a:r>
              <a:rPr lang="ru-RU" sz="1400" dirty="0"/>
              <a:t>интересы в области градостроительной деятельности - интересы Российской Федерации и субъектов Российской Федерации </a:t>
            </a:r>
            <a:r>
              <a:rPr lang="ru-RU" sz="1400" b="1" dirty="0"/>
              <a:t>в обеспечении условий для устойчивого развития поселений и межселенных территорий</a:t>
            </a:r>
            <a:r>
              <a:rPr lang="ru-RU" sz="1400" dirty="0"/>
              <a:t>, функционирования государственных систем инженерной и транспортной инфраструктур, сохранения природных ресурсов, охраны государственных объектов историко-культурного и природного наследия, территорий традиционного проживания коренных малочисленных народов</a:t>
            </a:r>
            <a:r>
              <a:rPr lang="ru-RU" sz="1400" b="1" dirty="0"/>
              <a:t>. В случае, если градостроительная деятельность противоречит государственным интересам, такая деятельность может быть прекращена. </a:t>
            </a:r>
            <a:endParaRPr lang="ru-RU" sz="1400" b="1" dirty="0" smtClean="0"/>
          </a:p>
          <a:p>
            <a:pPr>
              <a:buAutoNum type="arabicPeriod"/>
            </a:pPr>
            <a:r>
              <a:rPr lang="ru-RU" sz="1400" dirty="0" smtClean="0"/>
              <a:t>Общественные </a:t>
            </a:r>
            <a:r>
              <a:rPr lang="ru-RU" sz="1400" dirty="0"/>
              <a:t>интересы в области градостроительной деятельности - интересы населения городских и сельских поселений, других муниципальных образований в обеспечении благоприятных условий проживания, ограничения вредного воздействия хозяйственной и иной деятельности на окружающую среду градостроительными средствами, улучшения экологической обстановки, развития инженерной, транспортной и социальной инфраструктур городских и сельских поселений и прилегающих к ним территорий и сохранения территорий объектов историко-культурного и природного наследия</a:t>
            </a:r>
            <a:r>
              <a:rPr lang="ru-RU" sz="1400" b="1" dirty="0"/>
              <a:t>. В случае, если градостроительная деятельность противоречит общественным интересам, такая деятельность может быть прекращена. </a:t>
            </a:r>
            <a:endParaRPr lang="ru-RU" sz="1400" b="1" dirty="0" smtClean="0"/>
          </a:p>
          <a:p>
            <a:pPr marL="0" indent="0">
              <a:buNone/>
            </a:pPr>
            <a:r>
              <a:rPr lang="ru-RU" sz="1400" dirty="0" smtClean="0">
                <a:solidFill>
                  <a:srgbClr val="0000FF"/>
                </a:solidFill>
              </a:rPr>
              <a:t>4</a:t>
            </a:r>
            <a:r>
              <a:rPr lang="ru-RU" sz="1400" dirty="0">
                <a:solidFill>
                  <a:srgbClr val="0000FF"/>
                </a:solidFill>
              </a:rPr>
              <a:t>. Государственные, общественные и частные интересы в области градостроительной деятельности обеспечиваются посредством выполнения требований нормативных правовых актов, государственных градостроительных нормативов и правил; </a:t>
            </a:r>
            <a:r>
              <a:rPr lang="ru-RU" sz="1400" b="1" dirty="0">
                <a:solidFill>
                  <a:srgbClr val="0000FF"/>
                </a:solidFill>
              </a:rPr>
              <a:t>реализации градостроительной и проектной документаци</a:t>
            </a:r>
            <a:r>
              <a:rPr lang="ru-RU" sz="1400" dirty="0">
                <a:solidFill>
                  <a:srgbClr val="0000FF"/>
                </a:solidFill>
              </a:rPr>
              <a:t>и в целях обеспечения благоприятных условий проживания, а также посредством осуществления контроля за их выполнением. </a:t>
            </a:r>
            <a:r>
              <a:rPr lang="ru-RU" sz="1400" dirty="0" smtClean="0">
                <a:solidFill>
                  <a:srgbClr val="0000FF"/>
                </a:solidFill>
              </a:rPr>
              <a:t> Согласование </a:t>
            </a:r>
            <a:r>
              <a:rPr lang="ru-RU" sz="1400" dirty="0">
                <a:solidFill>
                  <a:srgbClr val="0000FF"/>
                </a:solidFill>
              </a:rPr>
              <a:t>государственных и общественных интересов в области градостроительной деятельности обеспечивается органами государственной власти и органами местного </a:t>
            </a:r>
            <a:r>
              <a:rPr lang="ru-RU" sz="1400" dirty="0" smtClean="0">
                <a:solidFill>
                  <a:srgbClr val="0000FF"/>
                </a:solidFill>
              </a:rPr>
              <a:t>самоуправления.</a:t>
            </a:r>
            <a:endParaRPr lang="ru-RU" sz="1400" dirty="0">
              <a:solidFill>
                <a:srgbClr val="0000FF"/>
              </a:solidFill>
              <a:latin typeface="Arial" panose="020B0604020202020204" pitchFamily="34" charset="0"/>
              <a:cs typeface="Arial" panose="020B0604020202020204" pitchFamily="34" charset="0"/>
            </a:endParaRPr>
          </a:p>
        </p:txBody>
      </p:sp>
      <p:sp>
        <p:nvSpPr>
          <p:cNvPr id="4" name="Flowchart: Process 3"/>
          <p:cNvSpPr/>
          <p:nvPr/>
        </p:nvSpPr>
        <p:spPr>
          <a:xfrm>
            <a:off x="0" y="1571612"/>
            <a:ext cx="9144000" cy="4500594"/>
          </a:xfrm>
          <a:prstGeom prst="flowChartProcess">
            <a:avLst/>
          </a:prstGeom>
          <a:solidFill>
            <a:srgbClr val="DABD82">
              <a:alpha val="28627"/>
            </a:srgb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i="1" dirty="0">
              <a:latin typeface="Arial" pitchFamily="34" charset="0"/>
              <a:cs typeface="Arial" pitchFamily="34" charset="0"/>
            </a:endParaRPr>
          </a:p>
        </p:txBody>
      </p:sp>
      <p:sp>
        <p:nvSpPr>
          <p:cNvPr id="5" name="Rectangle 4"/>
          <p:cNvSpPr/>
          <p:nvPr/>
        </p:nvSpPr>
        <p:spPr>
          <a:xfrm>
            <a:off x="0" y="428604"/>
            <a:ext cx="9144000" cy="1169551"/>
          </a:xfrm>
          <a:prstGeom prst="rect">
            <a:avLst/>
          </a:prstGeom>
        </p:spPr>
        <p:txBody>
          <a:bodyPr wrap="square">
            <a:spAutoFit/>
          </a:bodyPr>
          <a:lstStyle/>
          <a:p>
            <a:r>
              <a:rPr lang="ru-RU" sz="1400" i="1" dirty="0" smtClean="0">
                <a:solidFill>
                  <a:srgbClr val="0000FF"/>
                </a:solidFill>
                <a:latin typeface="Arial" panose="020B0604020202020204" pitchFamily="34" charset="0"/>
                <a:cs typeface="Arial" panose="020B0604020202020204" pitchFamily="34" charset="0"/>
              </a:rPr>
              <a:t>Положения о приоритете общественных интересов, предусмотренные ст.3 Градостроительного кодекса 1998 г. (Государственные, общественные и частные интересы в области градостроительной деятельности), в частности норма «в случае, если градостроительная деятельность противоречит общественным интересам, такая деятельность может быть прекращена», - в редакции Градостроительного кодекса РФ 2004 года были исключены.</a:t>
            </a:r>
            <a:endParaRPr lang="ru-RU" dirty="0">
              <a:solidFill>
                <a:srgbClr val="0000FF"/>
              </a:solidFill>
            </a:endParaRPr>
          </a:p>
        </p:txBody>
      </p:sp>
      <p:sp>
        <p:nvSpPr>
          <p:cNvPr id="6" name="Diagonal Stripe 5"/>
          <p:cNvSpPr/>
          <p:nvPr/>
        </p:nvSpPr>
        <p:spPr>
          <a:xfrm rot="10800000">
            <a:off x="6572264" y="4643446"/>
            <a:ext cx="2571736" cy="1428760"/>
          </a:xfrm>
          <a:prstGeom prst="diagStrip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Rectangle 6"/>
          <p:cNvSpPr/>
          <p:nvPr/>
        </p:nvSpPr>
        <p:spPr>
          <a:xfrm>
            <a:off x="-12540" y="6227058"/>
            <a:ext cx="9144000" cy="646331"/>
          </a:xfrm>
          <a:prstGeom prst="rect">
            <a:avLst/>
          </a:prstGeom>
        </p:spPr>
        <p:txBody>
          <a:bodyPr wrap="square">
            <a:spAutoFit/>
          </a:bodyPr>
          <a:lstStyle/>
          <a:p>
            <a:r>
              <a:rPr lang="ru-RU" sz="1200" i="1" dirty="0" smtClean="0">
                <a:solidFill>
                  <a:srgbClr val="FF0000"/>
                </a:solidFill>
                <a:latin typeface="Arial" pitchFamily="34" charset="0"/>
                <a:cs typeface="Arial" pitchFamily="34" charset="0"/>
              </a:rPr>
              <a:t>Зато принцип остался в Земельном кодексе РФ, а в редакции Градостроительного кодекса РФ 2004 года заложен принцип 1: </a:t>
            </a:r>
            <a:r>
              <a:rPr lang="ru-RU" sz="1200" dirty="0" smtClean="0">
                <a:solidFill>
                  <a:srgbClr val="FF0000"/>
                </a:solidFill>
                <a:latin typeface="Arial" pitchFamily="34" charset="0"/>
                <a:cs typeface="Arial" pitchFamily="34" charset="0"/>
              </a:rPr>
              <a:t>обеспечение комплексного и устойчивого развития территории на основе территориального планирования, градостроительного зонирования и планировки территории (п. 1 в ред. ФЗ от 03.07.2016 N 373-ФЗ). </a:t>
            </a:r>
            <a:r>
              <a:rPr lang="ru-RU" sz="1200" i="1" dirty="0" smtClean="0">
                <a:solidFill>
                  <a:srgbClr val="FF0000"/>
                </a:solidFill>
                <a:latin typeface="Arial" pitchFamily="34" charset="0"/>
                <a:cs typeface="Arial" pitchFamily="34" charset="0"/>
              </a:rPr>
              <a:t>.</a:t>
            </a:r>
            <a:endParaRPr lang="ru-RU" sz="1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29819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NIIP\Desktop\c8f0024348d5a5aadc5fe25017b2945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56" y="2365811"/>
            <a:ext cx="9117288" cy="344725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6751" y="477401"/>
            <a:ext cx="6588224" cy="1754326"/>
          </a:xfrm>
          <a:prstGeom prst="rect">
            <a:avLst/>
          </a:prstGeom>
        </p:spPr>
        <p:txBody>
          <a:bodyPr wrap="square">
            <a:spAutoFit/>
          </a:bodyPr>
          <a:lstStyle/>
          <a:p>
            <a:r>
              <a:rPr lang="ru-RU" sz="1200" b="1" dirty="0" smtClean="0">
                <a:latin typeface="Arial" panose="020B0604020202020204" pitchFamily="34" charset="0"/>
                <a:cs typeface="Arial" panose="020B0604020202020204" pitchFamily="34" charset="0"/>
              </a:rPr>
              <a:t>В Конституции </a:t>
            </a:r>
            <a:r>
              <a:rPr lang="ru-RU" sz="1200" b="1" dirty="0">
                <a:latin typeface="Arial" panose="020B0604020202020204" pitchFamily="34" charset="0"/>
                <a:cs typeface="Arial" panose="020B0604020202020204" pitchFamily="34" charset="0"/>
              </a:rPr>
              <a:t>Российской Федерации </a:t>
            </a:r>
            <a:r>
              <a:rPr lang="ru-RU" sz="1200" dirty="0" smtClean="0">
                <a:latin typeface="Arial" panose="020B0604020202020204" pitchFamily="34" charset="0"/>
                <a:cs typeface="Arial" panose="020B0604020202020204" pitchFamily="34" charset="0"/>
              </a:rPr>
              <a:t>закреплены: </a:t>
            </a:r>
          </a:p>
          <a:p>
            <a:r>
              <a:rPr lang="ru-RU" sz="1200" dirty="0" smtClean="0">
                <a:solidFill>
                  <a:srgbClr val="FF0000"/>
                </a:solidFill>
                <a:latin typeface="Arial" panose="020B0604020202020204" pitchFamily="34" charset="0"/>
                <a:cs typeface="Arial" panose="020B0604020202020204" pitchFamily="34" charset="0"/>
              </a:rPr>
              <a:t>направленность </a:t>
            </a:r>
            <a:r>
              <a:rPr lang="ru-RU" sz="1200" dirty="0">
                <a:solidFill>
                  <a:srgbClr val="FF0000"/>
                </a:solidFill>
                <a:latin typeface="Arial" panose="020B0604020202020204" pitchFamily="34" charset="0"/>
                <a:cs typeface="Arial" panose="020B0604020202020204" pitchFamily="34" charset="0"/>
              </a:rPr>
              <a:t>политики государства на создание условий, обеспечивающих достойную жизнь и свободное развитие человека (ст. 7); </a:t>
            </a:r>
            <a:endParaRPr lang="ru-RU" sz="1200" dirty="0" smtClean="0">
              <a:solidFill>
                <a:srgbClr val="FF0000"/>
              </a:solidFill>
              <a:latin typeface="Arial" panose="020B0604020202020204" pitchFamily="34" charset="0"/>
              <a:cs typeface="Arial" panose="020B0604020202020204" pitchFamily="34" charset="0"/>
            </a:endParaRPr>
          </a:p>
          <a:p>
            <a:r>
              <a:rPr lang="ru-RU" sz="1200" dirty="0" smtClean="0">
                <a:solidFill>
                  <a:srgbClr val="FF0000"/>
                </a:solidFill>
                <a:latin typeface="Arial" panose="020B0604020202020204" pitchFamily="34" charset="0"/>
                <a:cs typeface="Arial" panose="020B0604020202020204" pitchFamily="34" charset="0"/>
              </a:rPr>
              <a:t>целостность </a:t>
            </a:r>
            <a:r>
              <a:rPr lang="ru-RU" sz="1200" dirty="0">
                <a:solidFill>
                  <a:srgbClr val="FF0000"/>
                </a:solidFill>
                <a:latin typeface="Arial" panose="020B0604020202020204" pitchFamily="34" charset="0"/>
                <a:cs typeface="Arial" panose="020B0604020202020204" pitchFamily="34" charset="0"/>
              </a:rPr>
              <a:t>и неприкосновенность территории страны (ст. 4),   </a:t>
            </a:r>
            <a:endParaRPr lang="ru-RU" sz="1200" dirty="0" smtClean="0">
              <a:solidFill>
                <a:srgbClr val="FF0000"/>
              </a:solidFill>
              <a:latin typeface="Arial" panose="020B0604020202020204" pitchFamily="34" charset="0"/>
              <a:cs typeface="Arial" panose="020B0604020202020204" pitchFamily="34" charset="0"/>
            </a:endParaRPr>
          </a:p>
          <a:p>
            <a:r>
              <a:rPr lang="ru-RU" sz="1200" dirty="0" smtClean="0">
                <a:solidFill>
                  <a:srgbClr val="FF0000"/>
                </a:solidFill>
                <a:latin typeface="Arial" panose="020B0604020202020204" pitchFamily="34" charset="0"/>
                <a:cs typeface="Arial" panose="020B0604020202020204" pitchFamily="34" charset="0"/>
              </a:rPr>
              <a:t>использование </a:t>
            </a:r>
            <a:r>
              <a:rPr lang="ru-RU" sz="1200" dirty="0">
                <a:solidFill>
                  <a:srgbClr val="FF0000"/>
                </a:solidFill>
                <a:latin typeface="Arial" panose="020B0604020202020204" pitchFamily="34" charset="0"/>
                <a:cs typeface="Arial" panose="020B0604020202020204" pitchFamily="34" charset="0"/>
              </a:rPr>
              <a:t>и </a:t>
            </a:r>
            <a:r>
              <a:rPr lang="ru-RU" sz="1200" dirty="0" smtClean="0">
                <a:solidFill>
                  <a:srgbClr val="FF0000"/>
                </a:solidFill>
                <a:latin typeface="Arial" panose="020B0604020202020204" pitchFamily="34" charset="0"/>
                <a:cs typeface="Arial" panose="020B0604020202020204" pitchFamily="34" charset="0"/>
              </a:rPr>
              <a:t>охрана </a:t>
            </a:r>
            <a:r>
              <a:rPr lang="ru-RU" sz="1200" dirty="0">
                <a:solidFill>
                  <a:srgbClr val="FF0000"/>
                </a:solidFill>
                <a:latin typeface="Arial" panose="020B0604020202020204" pitchFamily="34" charset="0"/>
                <a:cs typeface="Arial" panose="020B0604020202020204" pitchFamily="34" charset="0"/>
              </a:rPr>
              <a:t>земли и других </a:t>
            </a:r>
            <a:r>
              <a:rPr lang="ru-RU" sz="1200" b="1" dirty="0">
                <a:solidFill>
                  <a:srgbClr val="FF0000"/>
                </a:solidFill>
                <a:latin typeface="Arial" panose="020B0604020202020204" pitchFamily="34" charset="0"/>
                <a:cs typeface="Arial" panose="020B0604020202020204" pitchFamily="34" charset="0"/>
              </a:rPr>
              <a:t>природных ресурсов как основы жизни и деятельности</a:t>
            </a:r>
            <a:r>
              <a:rPr lang="ru-RU" sz="1200" dirty="0">
                <a:solidFill>
                  <a:srgbClr val="FF0000"/>
                </a:solidFill>
                <a:latin typeface="Arial" panose="020B0604020202020204" pitchFamily="34" charset="0"/>
                <a:cs typeface="Arial" panose="020B0604020202020204" pitchFamily="34" charset="0"/>
              </a:rPr>
              <a:t> народов, проживающих на соответствующей территории (ст. 9), </a:t>
            </a:r>
            <a:endParaRPr lang="ru-RU" sz="1200" dirty="0" smtClean="0">
              <a:solidFill>
                <a:srgbClr val="FF0000"/>
              </a:solidFill>
              <a:latin typeface="Arial" panose="020B0604020202020204" pitchFamily="34" charset="0"/>
              <a:cs typeface="Arial" panose="020B0604020202020204" pitchFamily="34" charset="0"/>
            </a:endParaRPr>
          </a:p>
          <a:p>
            <a:r>
              <a:rPr lang="ru-RU" sz="1200" b="1" dirty="0" smtClean="0">
                <a:solidFill>
                  <a:srgbClr val="FF0000"/>
                </a:solidFill>
                <a:latin typeface="Arial" panose="020B0604020202020204" pitchFamily="34" charset="0"/>
                <a:cs typeface="Arial" panose="020B0604020202020204" pitchFamily="34" charset="0"/>
              </a:rPr>
              <a:t>единство </a:t>
            </a:r>
            <a:r>
              <a:rPr lang="ru-RU" sz="1200" b="1" dirty="0">
                <a:solidFill>
                  <a:srgbClr val="FF0000"/>
                </a:solidFill>
                <a:latin typeface="Arial" panose="020B0604020202020204" pitchFamily="34" charset="0"/>
                <a:cs typeface="Arial" panose="020B0604020202020204" pitchFamily="34" charset="0"/>
              </a:rPr>
              <a:t>экономического пространства</a:t>
            </a:r>
            <a:r>
              <a:rPr lang="ru-RU" sz="1200" dirty="0">
                <a:solidFill>
                  <a:srgbClr val="FF0000"/>
                </a:solidFill>
                <a:latin typeface="Arial" panose="020B0604020202020204" pitchFamily="34" charset="0"/>
                <a:cs typeface="Arial" panose="020B0604020202020204" pitchFamily="34" charset="0"/>
              </a:rPr>
              <a:t>, свободы экономической деятельности (ст. 8), </a:t>
            </a:r>
            <a:endParaRPr lang="ru-RU" sz="1200" dirty="0" smtClean="0">
              <a:solidFill>
                <a:srgbClr val="FF0000"/>
              </a:solidFill>
              <a:latin typeface="Arial" panose="020B0604020202020204" pitchFamily="34" charset="0"/>
              <a:cs typeface="Arial" panose="020B0604020202020204" pitchFamily="34" charset="0"/>
            </a:endParaRPr>
          </a:p>
          <a:p>
            <a:r>
              <a:rPr lang="ru-RU" sz="1200" dirty="0" smtClean="0">
                <a:solidFill>
                  <a:srgbClr val="FF0000"/>
                </a:solidFill>
                <a:latin typeface="Arial" panose="020B0604020202020204" pitchFamily="34" charset="0"/>
                <a:cs typeface="Arial" panose="020B0604020202020204" pitchFamily="34" charset="0"/>
              </a:rPr>
              <a:t>гарантия </a:t>
            </a:r>
            <a:r>
              <a:rPr lang="ru-RU" sz="1200" dirty="0">
                <a:solidFill>
                  <a:srgbClr val="FF0000"/>
                </a:solidFill>
                <a:latin typeface="Arial" panose="020B0604020202020204" pitchFamily="34" charset="0"/>
                <a:cs typeface="Arial" panose="020B0604020202020204" pitchFamily="34" charset="0"/>
              </a:rPr>
              <a:t>прав граждан на жилище, </a:t>
            </a:r>
            <a:r>
              <a:rPr lang="ru-RU" sz="1200" b="1" dirty="0">
                <a:solidFill>
                  <a:srgbClr val="FF0000"/>
                </a:solidFill>
                <a:latin typeface="Arial" panose="020B0604020202020204" pitchFamily="34" charset="0"/>
                <a:cs typeface="Arial" panose="020B0604020202020204" pitchFamily="34" charset="0"/>
              </a:rPr>
              <a:t>на благоприятную окружающую среду </a:t>
            </a:r>
            <a:r>
              <a:rPr lang="ru-RU" sz="1200" dirty="0">
                <a:solidFill>
                  <a:srgbClr val="FF0000"/>
                </a:solidFill>
                <a:latin typeface="Arial" panose="020B0604020202020204" pitchFamily="34" charset="0"/>
                <a:cs typeface="Arial" panose="020B0604020202020204" pitchFamily="34" charset="0"/>
              </a:rPr>
              <a:t>(ст. 40, 42), </a:t>
            </a:r>
            <a:endParaRPr lang="ru-RU" sz="1200" dirty="0" smtClean="0">
              <a:solidFill>
                <a:srgbClr val="FF0000"/>
              </a:solidFill>
              <a:latin typeface="Arial" panose="020B0604020202020204" pitchFamily="34" charset="0"/>
              <a:cs typeface="Arial" panose="020B0604020202020204" pitchFamily="34" charset="0"/>
            </a:endParaRPr>
          </a:p>
          <a:p>
            <a:r>
              <a:rPr lang="ru-RU" sz="1200" dirty="0" smtClean="0">
                <a:solidFill>
                  <a:srgbClr val="FF0000"/>
                </a:solidFill>
                <a:latin typeface="Arial" panose="020B0604020202020204" pitchFamily="34" charset="0"/>
                <a:cs typeface="Arial" panose="020B0604020202020204" pitchFamily="34" charset="0"/>
              </a:rPr>
              <a:t>на </a:t>
            </a:r>
            <a:r>
              <a:rPr lang="ru-RU" sz="1200" dirty="0">
                <a:solidFill>
                  <a:srgbClr val="FF0000"/>
                </a:solidFill>
                <a:latin typeface="Arial" panose="020B0604020202020204" pitchFamily="34" charset="0"/>
                <a:cs typeface="Arial" panose="020B0604020202020204" pitchFamily="34" charset="0"/>
              </a:rPr>
              <a:t>участие в культурной жизни и пользование учреждениями культуры (ст. 44</a:t>
            </a:r>
            <a:r>
              <a:rPr lang="ru-RU" sz="1200" dirty="0" smtClean="0">
                <a:solidFill>
                  <a:srgbClr val="FF0000"/>
                </a:solidFill>
                <a:latin typeface="Arial" panose="020B0604020202020204" pitchFamily="34" charset="0"/>
                <a:cs typeface="Arial" panose="020B0604020202020204" pitchFamily="34" charset="0"/>
              </a:rPr>
              <a:t>)  и т.д.</a:t>
            </a:r>
            <a:endParaRPr lang="ru-RU" sz="1200" dirty="0">
              <a:solidFill>
                <a:srgbClr val="FF0000"/>
              </a:solidFill>
              <a:latin typeface="Arial" panose="020B0604020202020204" pitchFamily="34" charset="0"/>
              <a:cs typeface="Arial" panose="020B0604020202020204" pitchFamily="34" charset="0"/>
            </a:endParaRPr>
          </a:p>
        </p:txBody>
      </p:sp>
      <p:sp>
        <p:nvSpPr>
          <p:cNvPr id="6" name="Заголовок 1"/>
          <p:cNvSpPr>
            <a:spLocks noGrp="1"/>
          </p:cNvSpPr>
          <p:nvPr>
            <p:ph type="title"/>
          </p:nvPr>
        </p:nvSpPr>
        <p:spPr>
          <a:xfrm>
            <a:off x="0" y="0"/>
            <a:ext cx="9144000" cy="500042"/>
          </a:xfrm>
        </p:spPr>
        <p:txBody>
          <a:bodyPr>
            <a:normAutofit/>
          </a:bodyPr>
          <a:lstStyle/>
          <a:p>
            <a:r>
              <a:rPr lang="ru-RU" sz="1800" dirty="0" smtClean="0">
                <a:latin typeface="Arial" panose="020B0604020202020204" pitchFamily="34" charset="0"/>
                <a:cs typeface="Arial" panose="020B0604020202020204" pitchFamily="34" charset="0"/>
              </a:rPr>
              <a:t>Общественные интересы в пространственном развитии. Актуальные ссылки.</a:t>
            </a:r>
            <a:endParaRPr lang="ru-RU" sz="1800" dirty="0">
              <a:latin typeface="Arial" panose="020B0604020202020204" pitchFamily="34" charset="0"/>
              <a:cs typeface="Arial" panose="020B0604020202020204" pitchFamily="34" charset="0"/>
            </a:endParaRPr>
          </a:p>
        </p:txBody>
      </p:sp>
      <p:sp>
        <p:nvSpPr>
          <p:cNvPr id="7" name="Rectangle 6"/>
          <p:cNvSpPr/>
          <p:nvPr/>
        </p:nvSpPr>
        <p:spPr>
          <a:xfrm>
            <a:off x="4380795" y="2150446"/>
            <a:ext cx="4868146" cy="1938992"/>
          </a:xfrm>
          <a:prstGeom prst="rect">
            <a:avLst/>
          </a:prstGeom>
        </p:spPr>
        <p:txBody>
          <a:bodyPr wrap="square">
            <a:spAutoFit/>
          </a:bodyPr>
          <a:lstStyle/>
          <a:p>
            <a:r>
              <a:rPr lang="ru-RU" sz="1200" i="1" dirty="0" smtClean="0">
                <a:solidFill>
                  <a:srgbClr val="0000FF"/>
                </a:solidFill>
                <a:latin typeface="Arial" pitchFamily="34" charset="0"/>
                <a:cs typeface="Arial" pitchFamily="34" charset="0"/>
              </a:rPr>
              <a:t>В редакции Градостроительного кодекса РФ 2004 года </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принципы </a:t>
            </a:r>
            <a:r>
              <a:rPr lang="ru-RU" sz="1200" dirty="0">
                <a:latin typeface="Arial" panose="020B0604020202020204" pitchFamily="34" charset="0"/>
                <a:cs typeface="Arial" panose="020B0604020202020204" pitchFamily="34" charset="0"/>
              </a:rPr>
              <a:t>территориального </a:t>
            </a:r>
            <a:r>
              <a:rPr lang="ru-RU" sz="1200" dirty="0" smtClean="0">
                <a:latin typeface="Arial" panose="020B0604020202020204" pitchFamily="34" charset="0"/>
                <a:cs typeface="Arial" panose="020B0604020202020204" pitchFamily="34" charset="0"/>
              </a:rPr>
              <a:t>планирования  </a:t>
            </a:r>
            <a:r>
              <a:rPr lang="ru-RU" sz="1200" dirty="0">
                <a:latin typeface="Arial" panose="020B0604020202020204" pitchFamily="34" charset="0"/>
                <a:cs typeface="Arial" panose="020B0604020202020204" pitchFamily="34" charset="0"/>
              </a:rPr>
              <a:t>касаются в основном подготовки документов, а не земли как основы (что закреплено в Земельном кодексе РФ); в их числе нет принципов системности, иерархичности (появились в 172-ФЗ</a:t>
            </a:r>
            <a:r>
              <a:rPr lang="ru-RU" sz="1200" dirty="0" smtClean="0">
                <a:latin typeface="Arial" panose="020B0604020202020204" pitchFamily="34" charset="0"/>
                <a:cs typeface="Arial" panose="020B0604020202020204" pitchFamily="34" charset="0"/>
              </a:rPr>
              <a:t>) и исключен приоритет общественных интересов. Зато </a:t>
            </a:r>
            <a:r>
              <a:rPr lang="ru-RU" sz="1200" i="1" dirty="0" smtClean="0">
                <a:solidFill>
                  <a:srgbClr val="0000FF"/>
                </a:solidFill>
                <a:latin typeface="Arial" pitchFamily="34" charset="0"/>
                <a:cs typeface="Arial" pitchFamily="34" charset="0"/>
              </a:rPr>
              <a:t>заложен принцип 1: </a:t>
            </a:r>
          </a:p>
          <a:p>
            <a:r>
              <a:rPr lang="ru-RU" sz="1200" dirty="0" smtClean="0">
                <a:solidFill>
                  <a:srgbClr val="0000FF"/>
                </a:solidFill>
                <a:latin typeface="Arial" pitchFamily="34" charset="0"/>
                <a:cs typeface="Arial" pitchFamily="34" charset="0"/>
              </a:rPr>
              <a:t>обеспечение комплексного и устойчивого развития территории на основе территориального планирования, градостроительного зонирования и планировки территории (п. 1 в ред. ФЗ от 03.07.2016 N 373-ФЗ). </a:t>
            </a:r>
            <a:r>
              <a:rPr lang="ru-RU" sz="1200" i="1" dirty="0" smtClean="0">
                <a:solidFill>
                  <a:srgbClr val="0000FF"/>
                </a:solidFill>
                <a:latin typeface="Arial" pitchFamily="34" charset="0"/>
                <a:cs typeface="Arial" pitchFamily="34" charset="0"/>
              </a:rPr>
              <a:t>.</a:t>
            </a:r>
            <a:endParaRPr lang="ru-RU" sz="1200" dirty="0">
              <a:solidFill>
                <a:srgbClr val="0000FF"/>
              </a:solidFill>
              <a:latin typeface="Arial" pitchFamily="34" charset="0"/>
              <a:cs typeface="Arial" pitchFamily="34" charset="0"/>
            </a:endParaRPr>
          </a:p>
        </p:txBody>
      </p:sp>
      <p:sp>
        <p:nvSpPr>
          <p:cNvPr id="8" name="Прямоугольник 7"/>
          <p:cNvSpPr/>
          <p:nvPr/>
        </p:nvSpPr>
        <p:spPr>
          <a:xfrm>
            <a:off x="-30556" y="2150446"/>
            <a:ext cx="4427984" cy="2123658"/>
          </a:xfrm>
          <a:prstGeom prst="rect">
            <a:avLst/>
          </a:prstGeom>
        </p:spPr>
        <p:txBody>
          <a:bodyPr wrap="square">
            <a:spAutoFit/>
          </a:bodyPr>
          <a:lstStyle/>
          <a:p>
            <a:r>
              <a:rPr lang="ru-RU" sz="1200" dirty="0" smtClean="0">
                <a:latin typeface="Arial" panose="020B0604020202020204" pitchFamily="34" charset="0"/>
                <a:cs typeface="Arial" panose="020B0604020202020204" pitchFamily="34" charset="0"/>
              </a:rPr>
              <a:t>Принципы </a:t>
            </a:r>
            <a:r>
              <a:rPr lang="ru-RU" sz="1200" dirty="0">
                <a:latin typeface="Arial" panose="020B0604020202020204" pitchFamily="34" charset="0"/>
                <a:cs typeface="Arial" panose="020B0604020202020204" pitchFamily="34" charset="0"/>
              </a:rPr>
              <a:t>стратегического </a:t>
            </a:r>
            <a:r>
              <a:rPr lang="ru-RU" sz="1200" dirty="0" smtClean="0">
                <a:latin typeface="Arial" panose="020B0604020202020204" pitchFamily="34" charset="0"/>
                <a:cs typeface="Arial" panose="020B0604020202020204" pitchFamily="34" charset="0"/>
              </a:rPr>
              <a:t>планирования (закон </a:t>
            </a:r>
            <a:r>
              <a:rPr lang="ru-RU" sz="1200" dirty="0">
                <a:latin typeface="Arial" panose="020B0604020202020204" pitchFamily="34" charset="0"/>
                <a:cs typeface="Arial" panose="020B0604020202020204" pitchFamily="34" charset="0"/>
              </a:rPr>
              <a:t>«О стратегическом планировании в Российской Федерации</a:t>
            </a:r>
            <a:r>
              <a:rPr lang="ru-RU" sz="1200" dirty="0" smtClean="0">
                <a:latin typeface="Arial" panose="020B0604020202020204" pitchFamily="34" charset="0"/>
                <a:cs typeface="Arial" panose="020B0604020202020204" pitchFamily="34" charset="0"/>
              </a:rPr>
              <a:t>»), определяют подходы </a:t>
            </a:r>
            <a:r>
              <a:rPr lang="ru-RU" sz="1200" dirty="0">
                <a:latin typeface="Arial" panose="020B0604020202020204" pitchFamily="34" charset="0"/>
                <a:cs typeface="Arial" panose="020B0604020202020204" pitchFamily="34" charset="0"/>
              </a:rPr>
              <a:t>к </a:t>
            </a:r>
            <a:r>
              <a:rPr lang="ru-RU" sz="1200" dirty="0" smtClean="0">
                <a:latin typeface="Arial" panose="020B0604020202020204" pitchFamily="34" charset="0"/>
                <a:cs typeface="Arial" panose="020B0604020202020204" pitchFamily="34" charset="0"/>
              </a:rPr>
              <a:t>системе и объектам планирования; для ТП важны принцип </a:t>
            </a:r>
            <a:r>
              <a:rPr lang="ru-RU" sz="1200" dirty="0">
                <a:latin typeface="Arial" panose="020B0604020202020204" pitchFamily="34" charset="0"/>
                <a:cs typeface="Arial" panose="020B0604020202020204" pitchFamily="34" charset="0"/>
              </a:rPr>
              <a:t>преемственности  и  </a:t>
            </a:r>
            <a:r>
              <a:rPr lang="ru-RU" sz="1200" dirty="0" smtClean="0">
                <a:latin typeface="Arial" panose="020B0604020202020204" pitchFamily="34" charset="0"/>
                <a:cs typeface="Arial" panose="020B0604020202020204" pitchFamily="34" charset="0"/>
              </a:rPr>
              <a:t>непрерывности (ст.7 </a:t>
            </a:r>
            <a:r>
              <a:rPr lang="ru-RU" sz="1200" dirty="0">
                <a:latin typeface="Arial" panose="020B0604020202020204" pitchFamily="34" charset="0"/>
                <a:cs typeface="Arial" panose="020B0604020202020204" pitchFamily="34" charset="0"/>
              </a:rPr>
              <a:t>п.4), который определяет последовательность решения проблем, факторов, целей и задач в муниципальном образовании, а также соотнесение их с проблемами, факторами, целями и задачами других уровней стратегического планирования (федеральным и региональным</a:t>
            </a:r>
            <a:r>
              <a:rPr lang="ru-RU" sz="1200" dirty="0" smtClean="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Соотносится с принципом иерархичности</a:t>
            </a:r>
          </a:p>
          <a:p>
            <a:r>
              <a:rPr lang="ru-RU" sz="1200" dirty="0" smtClean="0">
                <a:latin typeface="Arial" panose="020B0604020202020204" pitchFamily="34" charset="0"/>
                <a:cs typeface="Arial" panose="020B0604020202020204" pitchFamily="34" charset="0"/>
              </a:rPr>
              <a:t>в градостроительстве.</a:t>
            </a:r>
            <a:endParaRPr lang="ru-RU" sz="1200" dirty="0">
              <a:latin typeface="Arial" panose="020B0604020202020204" pitchFamily="34" charset="0"/>
              <a:cs typeface="Arial" panose="020B0604020202020204" pitchFamily="34" charset="0"/>
            </a:endParaRPr>
          </a:p>
        </p:txBody>
      </p:sp>
      <p:sp>
        <p:nvSpPr>
          <p:cNvPr id="9" name="Прямоугольник 8"/>
          <p:cNvSpPr/>
          <p:nvPr/>
        </p:nvSpPr>
        <p:spPr>
          <a:xfrm>
            <a:off x="-30556" y="5842337"/>
            <a:ext cx="9144001" cy="1015663"/>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К территории в понимании ее как основы общественной жизни и развития относятся </a:t>
            </a:r>
            <a:r>
              <a:rPr lang="ru-RU" sz="1200" dirty="0" smtClean="0">
                <a:latin typeface="Arial" panose="020B0604020202020204" pitchFamily="34" charset="0"/>
                <a:cs typeface="Arial" panose="020B0604020202020204" pitchFamily="34" charset="0"/>
              </a:rPr>
              <a:t>принципы </a:t>
            </a:r>
            <a:r>
              <a:rPr lang="ru-RU" sz="1200" dirty="0">
                <a:latin typeface="Arial" panose="020B0604020202020204" pitchFamily="34" charset="0"/>
                <a:cs typeface="Arial" panose="020B0604020202020204" pitchFamily="34" charset="0"/>
              </a:rPr>
              <a:t>земельного </a:t>
            </a:r>
            <a:r>
              <a:rPr lang="ru-RU" sz="1200" dirty="0" smtClean="0">
                <a:latin typeface="Arial" panose="020B0604020202020204" pitchFamily="34" charset="0"/>
                <a:cs typeface="Arial" panose="020B0604020202020204" pitchFamily="34" charset="0"/>
              </a:rPr>
              <a:t>законодательства (</a:t>
            </a:r>
            <a:r>
              <a:rPr lang="ru-RU" sz="1200" dirty="0">
                <a:latin typeface="Arial" panose="020B0604020202020204" pitchFamily="34" charset="0"/>
                <a:cs typeface="Arial" panose="020B0604020202020204" pitchFamily="34" charset="0"/>
              </a:rPr>
              <a:t>статья 1</a:t>
            </a:r>
            <a:r>
              <a:rPr lang="ru-RU" sz="1200" dirty="0" smtClean="0">
                <a:latin typeface="Arial" panose="020B0604020202020204" pitchFamily="34" charset="0"/>
                <a:cs typeface="Arial" panose="020B0604020202020204" pitchFamily="34" charset="0"/>
              </a:rPr>
              <a:t>. Земельного </a:t>
            </a:r>
            <a:r>
              <a:rPr lang="ru-RU" sz="1200" dirty="0">
                <a:latin typeface="Arial" panose="020B0604020202020204" pitchFamily="34" charset="0"/>
                <a:cs typeface="Arial" panose="020B0604020202020204" pitchFamily="34" charset="0"/>
              </a:rPr>
              <a:t>кодекса РФ )</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учета значения земли как основы жизни и деятельности человека, </a:t>
            </a:r>
            <a:r>
              <a:rPr lang="ru-RU" sz="1200" dirty="0" smtClean="0">
                <a:latin typeface="Arial" panose="020B0604020202020204" pitchFamily="34" charset="0"/>
                <a:cs typeface="Arial" panose="020B0604020202020204" pitchFamily="34" charset="0"/>
              </a:rPr>
              <a:t>приоритета </a:t>
            </a:r>
            <a:r>
              <a:rPr lang="ru-RU" sz="1200" dirty="0">
                <a:latin typeface="Arial" panose="020B0604020202020204" pitchFamily="34" charset="0"/>
                <a:cs typeface="Arial" panose="020B0604020202020204" pitchFamily="34" charset="0"/>
              </a:rPr>
              <a:t>сохранения особо ценных земель и земель особо охраняемых территорий, </a:t>
            </a:r>
            <a:r>
              <a:rPr lang="ru-RU" sz="1200" dirty="0" smtClean="0">
                <a:latin typeface="Arial" panose="020B0604020202020204" pitchFamily="34" charset="0"/>
                <a:cs typeface="Arial" panose="020B0604020202020204" pitchFamily="34" charset="0"/>
              </a:rPr>
              <a:t>деления </a:t>
            </a:r>
            <a:r>
              <a:rPr lang="ru-RU" sz="1200" dirty="0">
                <a:latin typeface="Arial" panose="020B0604020202020204" pitchFamily="34" charset="0"/>
                <a:cs typeface="Arial" panose="020B0604020202020204" pitchFamily="34" charset="0"/>
              </a:rPr>
              <a:t>земель по целевому назначению на категории, дифференцированного подхода к установлению правового режима земель, что предполагает учет природных, социальных, экономических  и других </a:t>
            </a:r>
            <a:r>
              <a:rPr lang="ru-RU" sz="1200" dirty="0" smtClean="0">
                <a:latin typeface="Arial" panose="020B0604020202020204" pitchFamily="34" charset="0"/>
                <a:cs typeface="Arial" panose="020B0604020202020204" pitchFamily="34" charset="0"/>
              </a:rPr>
              <a:t>факторов, </a:t>
            </a:r>
            <a:r>
              <a:rPr lang="ru-RU" sz="1200" dirty="0" smtClean="0">
                <a:solidFill>
                  <a:srgbClr val="FF0000"/>
                </a:solidFill>
                <a:latin typeface="Arial" panose="020B0604020202020204" pitchFamily="34" charset="0"/>
                <a:cs typeface="Arial" panose="020B0604020202020204" pitchFamily="34" charset="0"/>
              </a:rPr>
              <a:t>сочетания </a:t>
            </a:r>
            <a:r>
              <a:rPr lang="ru-RU" sz="1200" b="1" dirty="0">
                <a:solidFill>
                  <a:srgbClr val="FF0000"/>
                </a:solidFill>
                <a:latin typeface="Arial" panose="020B0604020202020204" pitchFamily="34" charset="0"/>
                <a:cs typeface="Arial" panose="020B0604020202020204" pitchFamily="34" charset="0"/>
              </a:rPr>
              <a:t>интересов общества </a:t>
            </a:r>
            <a:r>
              <a:rPr lang="ru-RU" sz="1200" dirty="0">
                <a:solidFill>
                  <a:srgbClr val="FF0000"/>
                </a:solidFill>
                <a:latin typeface="Arial" panose="020B0604020202020204" pitchFamily="34" charset="0"/>
                <a:cs typeface="Arial" panose="020B0604020202020204" pitchFamily="34" charset="0"/>
              </a:rPr>
              <a:t>и законных интересов </a:t>
            </a:r>
            <a:r>
              <a:rPr lang="ru-RU" sz="1200" dirty="0" smtClean="0">
                <a:solidFill>
                  <a:srgbClr val="FF0000"/>
                </a:solidFill>
                <a:latin typeface="Arial" panose="020B0604020202020204" pitchFamily="34" charset="0"/>
                <a:cs typeface="Arial" panose="020B0604020202020204" pitchFamily="34" charset="0"/>
              </a:rPr>
              <a:t>граждан</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3525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tLang="ru-RU"/>
          </a:p>
        </p:txBody>
      </p:sp>
      <p:sp>
        <p:nvSpPr>
          <p:cNvPr id="18436" name="Rectangle 5"/>
          <p:cNvSpPr>
            <a:spLocks noChangeArrowheads="1"/>
          </p:cNvSpPr>
          <p:nvPr/>
        </p:nvSpPr>
        <p:spPr bwMode="auto">
          <a:xfrm>
            <a:off x="0" y="500042"/>
            <a:ext cx="9144000" cy="3754874"/>
          </a:xfrm>
          <a:prstGeom prst="rect">
            <a:avLst/>
          </a:prstGeom>
          <a:noFill/>
          <a:ln w="9525">
            <a:noFill/>
            <a:miter lim="800000"/>
            <a:headEnd/>
            <a:tailEnd/>
          </a:ln>
        </p:spPr>
        <p:txBody>
          <a:bodyPr wrap="square">
            <a:spAutoFit/>
          </a:bodyPr>
          <a:lstStyle/>
          <a:p>
            <a:pPr>
              <a:spcBef>
                <a:spcPct val="0"/>
              </a:spcBef>
              <a:spcAft>
                <a:spcPts val="300"/>
              </a:spcAft>
            </a:pPr>
            <a:r>
              <a:rPr lang="ru-RU" altLang="ru-RU" sz="1200" dirty="0">
                <a:latin typeface="Arial" panose="020B0604020202020204" pitchFamily="34" charset="0"/>
                <a:cs typeface="Arial" panose="020B0604020202020204" pitchFamily="34" charset="0"/>
              </a:rPr>
              <a:t>Городское расселение - преобладающий вид расселения и эффективной концентрации производства в современной России, свыше 70% населения, </a:t>
            </a:r>
            <a:r>
              <a:rPr lang="ru-RU" altLang="ru-RU" sz="1200" b="1" dirty="0">
                <a:solidFill>
                  <a:srgbClr val="0000FF"/>
                </a:solidFill>
                <a:latin typeface="Arial" panose="020B0604020202020204" pitchFamily="34" charset="0"/>
                <a:cs typeface="Arial" panose="020B0604020202020204" pitchFamily="34" charset="0"/>
              </a:rPr>
              <a:t>более половины городского населения </a:t>
            </a:r>
            <a:r>
              <a:rPr lang="ru-RU" altLang="ru-RU" sz="1200" dirty="0">
                <a:solidFill>
                  <a:srgbClr val="000099"/>
                </a:solidFill>
                <a:latin typeface="Arial" panose="020B0604020202020204" pitchFamily="34" charset="0"/>
                <a:cs typeface="Arial" panose="020B0604020202020204" pitchFamily="34" charset="0"/>
              </a:rPr>
              <a:t>страны сегодня сосредоточенов городских агломерациях,  их опережающий рост связан с углублением объективных процессов в расселении: урбанизация, поляризация расселения, усиление контрастности, стягивание населения в крупные города. </a:t>
            </a:r>
            <a:endParaRPr lang="ru-RU" altLang="ru-RU" sz="1200" dirty="0" smtClean="0">
              <a:solidFill>
                <a:srgbClr val="000099"/>
              </a:solidFill>
              <a:latin typeface="Arial" panose="020B0604020202020204" pitchFamily="34" charset="0"/>
              <a:cs typeface="Arial" panose="020B0604020202020204" pitchFamily="34" charset="0"/>
            </a:endParaRPr>
          </a:p>
          <a:p>
            <a:pPr>
              <a:spcBef>
                <a:spcPct val="0"/>
              </a:spcBef>
              <a:spcAft>
                <a:spcPts val="300"/>
              </a:spcAft>
            </a:pPr>
            <a:r>
              <a:rPr lang="ru-RU" altLang="ru-RU" sz="1200" dirty="0" smtClean="0">
                <a:latin typeface="Arial" panose="020B0604020202020204" pitchFamily="34" charset="0"/>
                <a:cs typeface="Arial" panose="020B0604020202020204" pitchFamily="34" charset="0"/>
              </a:rPr>
              <a:t>На </a:t>
            </a:r>
            <a:r>
              <a:rPr lang="ru-RU" altLang="ru-RU" sz="1200" dirty="0">
                <a:latin typeface="Arial" panose="020B0604020202020204" pitchFamily="34" charset="0"/>
                <a:cs typeface="Arial" panose="020B0604020202020204" pitchFamily="34" charset="0"/>
              </a:rPr>
              <a:t>территории города-центра агломерации экономические  </a:t>
            </a:r>
            <a:r>
              <a:rPr lang="ru-RU" altLang="ru-RU" sz="1200" b="1" dirty="0">
                <a:latin typeface="Arial" panose="020B0604020202020204" pitchFamily="34" charset="0"/>
                <a:cs typeface="Arial" panose="020B0604020202020204" pitchFamily="34" charset="0"/>
              </a:rPr>
              <a:t>функции вступают в конфликт </a:t>
            </a:r>
            <a:r>
              <a:rPr lang="ru-RU" altLang="ru-RU" sz="1200" dirty="0">
                <a:latin typeface="Arial" panose="020B0604020202020204" pitchFamily="34" charset="0"/>
                <a:cs typeface="Arial" panose="020B0604020202020204" pitchFamily="34" charset="0"/>
              </a:rPr>
              <a:t>с социальными, культурными и научно-образовательными, рекреационными, экологическими. Баланс интересов призван решаться генеральным планом города, однако за его пределами территориальное планирование не включает механизмов учета всего комплекса </a:t>
            </a:r>
            <a:r>
              <a:rPr lang="ru-RU" altLang="ru-RU" sz="1200" dirty="0" smtClean="0">
                <a:latin typeface="Arial" panose="020B0604020202020204" pitchFamily="34" charset="0"/>
                <a:cs typeface="Arial" panose="020B0604020202020204" pitchFamily="34" charset="0"/>
              </a:rPr>
              <a:t>проблем на уровне, переходном от города к району.</a:t>
            </a:r>
            <a:r>
              <a:rPr lang="ru-RU" altLang="ru-RU" sz="1200" dirty="0" smtClean="0">
                <a:solidFill>
                  <a:srgbClr val="000099"/>
                </a:solidFill>
                <a:latin typeface="Arial" panose="020B0604020202020204" pitchFamily="34" charset="0"/>
                <a:cs typeface="Arial" panose="020B0604020202020204" pitchFamily="34" charset="0"/>
              </a:rPr>
              <a:t> </a:t>
            </a:r>
          </a:p>
          <a:p>
            <a:pPr>
              <a:spcBef>
                <a:spcPct val="0"/>
              </a:spcBef>
              <a:spcAft>
                <a:spcPts val="300"/>
              </a:spcAft>
            </a:pPr>
            <a:r>
              <a:rPr lang="ru-RU" altLang="ru-RU" sz="1200" dirty="0" smtClean="0">
                <a:solidFill>
                  <a:srgbClr val="000099"/>
                </a:solidFill>
                <a:latin typeface="Arial" panose="020B0604020202020204" pitchFamily="34" charset="0"/>
                <a:cs typeface="Arial" panose="020B0604020202020204" pitchFamily="34" charset="0"/>
              </a:rPr>
              <a:t>Негативными последствиями являются стремительный  территориальный рост пригородных зон городов, застройка пригородных территорий, исчерпание резервов их дальнейшего развития, превышение пропускной способности транспортной системы, пределов антропогенного давления, ухудшение экологической ситуации, деградация природных ландшафтов.</a:t>
            </a:r>
            <a:r>
              <a:rPr lang="ru-RU" altLang="ru-RU" sz="1200" dirty="0" smtClean="0">
                <a:latin typeface="Arial" panose="020B0604020202020204" pitchFamily="34" charset="0"/>
                <a:cs typeface="Arial" panose="020B0604020202020204" pitchFamily="34" charset="0"/>
              </a:rPr>
              <a:t> </a:t>
            </a:r>
            <a:r>
              <a:rPr lang="ru-RU" altLang="ru-RU" sz="1200" dirty="0" smtClean="0">
                <a:solidFill>
                  <a:srgbClr val="FF0000"/>
                </a:solidFill>
                <a:latin typeface="Arial" panose="020B0604020202020204" pitchFamily="34" charset="0"/>
                <a:cs typeface="Arial" panose="020B0604020202020204" pitchFamily="34" charset="0"/>
              </a:rPr>
              <a:t>Экологическое </a:t>
            </a:r>
            <a:r>
              <a:rPr lang="ru-RU" altLang="ru-RU" sz="1200" dirty="0">
                <a:solidFill>
                  <a:srgbClr val="FF0000"/>
                </a:solidFill>
                <a:latin typeface="Arial" panose="020B0604020202020204" pitchFamily="34" charset="0"/>
                <a:cs typeface="Arial" panose="020B0604020202020204" pitchFamily="34" charset="0"/>
              </a:rPr>
              <a:t>благополучие как региона, так и самой агломерации, в которой сосредоточено большинство населения этого региона, зависит от того, как она вписывается в конкретное пространство. физическое, а не экономическое. Для агломераций и урбанизированных районов двойственность объекта 1) как наиболее развитых форм расселения, систем, состоящих из городов и других поселений, 2) природно-территориальной </a:t>
            </a:r>
            <a:r>
              <a:rPr lang="ru-RU" altLang="ru-RU" sz="1200" dirty="0" smtClean="0">
                <a:solidFill>
                  <a:srgbClr val="FF0000"/>
                </a:solidFill>
                <a:latin typeface="Arial" panose="020B0604020202020204" pitchFamily="34" charset="0"/>
                <a:cs typeface="Arial" panose="020B0604020202020204" pitchFamily="34" charset="0"/>
              </a:rPr>
              <a:t>системы. </a:t>
            </a:r>
            <a:r>
              <a:rPr lang="ru-RU" altLang="ru-RU" sz="1200" dirty="0" smtClean="0">
                <a:latin typeface="Arial" panose="020B0604020202020204" pitchFamily="34" charset="0"/>
                <a:cs typeface="Arial" panose="020B0604020202020204" pitchFamily="34" charset="0"/>
              </a:rPr>
              <a:t>Уровень </a:t>
            </a:r>
            <a:r>
              <a:rPr lang="ru-RU" altLang="ru-RU" sz="1200" dirty="0">
                <a:latin typeface="Arial" panose="020B0604020202020204" pitchFamily="34" charset="0"/>
                <a:cs typeface="Arial" panose="020B0604020202020204" pitchFamily="34" charset="0"/>
              </a:rPr>
              <a:t>субъекта РФ по своему масштабу не фокусируется на этих пробемах.  Генеральный план города не рассматривают всю </a:t>
            </a:r>
            <a:r>
              <a:rPr lang="ru-RU" altLang="ru-RU" sz="1200" dirty="0" smtClean="0">
                <a:latin typeface="Arial" panose="020B0604020202020204" pitchFamily="34" charset="0"/>
                <a:cs typeface="Arial" panose="020B0604020202020204" pitchFamily="34" charset="0"/>
              </a:rPr>
              <a:t>зону </a:t>
            </a:r>
            <a:r>
              <a:rPr lang="ru-RU" altLang="ru-RU" sz="1200" dirty="0">
                <a:latin typeface="Arial" panose="020B0604020202020204" pitchFamily="34" charset="0"/>
                <a:cs typeface="Arial" panose="020B0604020202020204" pitchFamily="34" charset="0"/>
              </a:rPr>
              <a:t>его влияния, только сопредельные территории. </a:t>
            </a:r>
            <a:r>
              <a:rPr lang="ru-RU" altLang="ru-RU" sz="1200" dirty="0" smtClean="0">
                <a:latin typeface="Arial" panose="020B0604020202020204" pitchFamily="34" charset="0"/>
                <a:cs typeface="Arial" panose="020B0604020202020204" pitchFamily="34" charset="0"/>
              </a:rPr>
              <a:t>Выполняются </a:t>
            </a:r>
            <a:r>
              <a:rPr lang="ru-RU" altLang="ru-RU" sz="1200" dirty="0">
                <a:latin typeface="Arial" panose="020B0604020202020204" pitchFamily="34" charset="0"/>
                <a:cs typeface="Arial" panose="020B0604020202020204" pitchFamily="34" charset="0"/>
              </a:rPr>
              <a:t>традиционные виды документации – СТП  муниципальных районов, в задачи которых не может входить рассмотрение  более крупного территориального объекта </a:t>
            </a:r>
            <a:r>
              <a:rPr lang="ru-RU" altLang="ru-RU" sz="1200" dirty="0" smtClean="0">
                <a:latin typeface="Arial" panose="020B0604020202020204" pitchFamily="34" charset="0"/>
                <a:cs typeface="Arial" panose="020B0604020202020204" pitchFamily="34" charset="0"/>
              </a:rPr>
              <a:t>(такого как город </a:t>
            </a:r>
            <a:r>
              <a:rPr lang="ru-RU" altLang="ru-RU" sz="1200" dirty="0">
                <a:latin typeface="Arial" panose="020B0604020202020204" pitchFamily="34" charset="0"/>
                <a:cs typeface="Arial" panose="020B0604020202020204" pitchFamily="34" charset="0"/>
              </a:rPr>
              <a:t>и несколько </a:t>
            </a:r>
            <a:r>
              <a:rPr lang="ru-RU" altLang="ru-RU" sz="1200" dirty="0" smtClean="0">
                <a:latin typeface="Arial" panose="020B0604020202020204" pitchFamily="34" charset="0"/>
                <a:cs typeface="Arial" panose="020B0604020202020204" pitchFamily="34" charset="0"/>
              </a:rPr>
              <a:t>окружающих его муниципальных </a:t>
            </a:r>
            <a:r>
              <a:rPr lang="ru-RU" altLang="ru-RU" sz="1200" dirty="0">
                <a:latin typeface="Arial" panose="020B0604020202020204" pitchFamily="34" charset="0"/>
                <a:cs typeface="Arial" panose="020B0604020202020204" pitchFamily="34" charset="0"/>
              </a:rPr>
              <a:t>районов).</a:t>
            </a:r>
            <a:r>
              <a:rPr lang="ru-RU" altLang="ru-RU" sz="1200" i="1" dirty="0">
                <a:solidFill>
                  <a:srgbClr val="C00000"/>
                </a:solidFill>
                <a:latin typeface="Arial" panose="020B0604020202020204" pitchFamily="34" charset="0"/>
                <a:cs typeface="Arial" panose="020B0604020202020204" pitchFamily="34" charset="0"/>
              </a:rPr>
              <a:t> </a:t>
            </a:r>
          </a:p>
        </p:txBody>
      </p:sp>
      <p:pic>
        <p:nvPicPr>
          <p:cNvPr id="18437" name="Picture 3"/>
          <p:cNvPicPr>
            <a:picLocks noChangeAspect="1" noChangeArrowheads="1"/>
          </p:cNvPicPr>
          <p:nvPr/>
        </p:nvPicPr>
        <p:blipFill>
          <a:blip r:embed="rId2" cstate="print"/>
          <a:srcRect/>
          <a:stretch>
            <a:fillRect/>
          </a:stretch>
        </p:blipFill>
        <p:spPr bwMode="auto">
          <a:xfrm>
            <a:off x="6403802" y="3929066"/>
            <a:ext cx="2740197" cy="2928934"/>
          </a:xfrm>
          <a:prstGeom prst="rect">
            <a:avLst/>
          </a:prstGeom>
          <a:noFill/>
          <a:ln w="9525">
            <a:noFill/>
            <a:miter lim="800000"/>
            <a:headEnd/>
            <a:tailEnd/>
          </a:ln>
        </p:spPr>
      </p:pic>
      <p:sp>
        <p:nvSpPr>
          <p:cNvPr id="8" name="Заголовок 1"/>
          <p:cNvSpPr>
            <a:spLocks noGrp="1"/>
          </p:cNvSpPr>
          <p:nvPr>
            <p:ph type="title"/>
          </p:nvPr>
        </p:nvSpPr>
        <p:spPr>
          <a:xfrm>
            <a:off x="0" y="0"/>
            <a:ext cx="9144000" cy="500042"/>
          </a:xfrm>
        </p:spPr>
        <p:txBody>
          <a:bodyPr>
            <a:normAutofit/>
          </a:bodyPr>
          <a:lstStyle/>
          <a:p>
            <a:r>
              <a:rPr lang="ru-RU" sz="1800" dirty="0" smtClean="0">
                <a:latin typeface="Arial" panose="020B0604020202020204" pitchFamily="34" charset="0"/>
                <a:cs typeface="Arial" panose="020B0604020202020204" pitchFamily="34" charset="0"/>
              </a:rPr>
              <a:t>Справка: недостающие звенья расселения (не решенные проблемы)</a:t>
            </a:r>
            <a:endParaRPr lang="ru-RU" sz="1800" dirty="0">
              <a:latin typeface="Arial" panose="020B0604020202020204" pitchFamily="34" charset="0"/>
              <a:cs typeface="Arial" panose="020B0604020202020204" pitchFamily="34" charset="0"/>
            </a:endParaRPr>
          </a:p>
        </p:txBody>
      </p:sp>
      <p:sp>
        <p:nvSpPr>
          <p:cNvPr id="9" name="Rectangle 8"/>
          <p:cNvSpPr/>
          <p:nvPr/>
        </p:nvSpPr>
        <p:spPr>
          <a:xfrm>
            <a:off x="0" y="4331704"/>
            <a:ext cx="6286512" cy="2308324"/>
          </a:xfrm>
          <a:prstGeom prst="rect">
            <a:avLst/>
          </a:prstGeom>
        </p:spPr>
        <p:txBody>
          <a:bodyPr wrap="square">
            <a:spAutoFit/>
          </a:bodyPr>
          <a:lstStyle/>
          <a:p>
            <a:pPr>
              <a:spcBef>
                <a:spcPct val="0"/>
              </a:spcBef>
              <a:buFont typeface="Arial" charset="0"/>
              <a:buNone/>
            </a:pPr>
            <a:r>
              <a:rPr lang="ru-RU" altLang="ru-RU" sz="1200" dirty="0" smtClean="0">
                <a:latin typeface="Arial" panose="020B0604020202020204" pitchFamily="34" charset="0"/>
                <a:cs typeface="Arial" panose="020B0604020202020204" pitchFamily="34" charset="0"/>
              </a:rPr>
              <a:t>В современных правовых условиях агломерации не являются объектом регулирования, не определены в законодательстве. </a:t>
            </a:r>
          </a:p>
          <a:p>
            <a:pPr>
              <a:spcBef>
                <a:spcPct val="0"/>
              </a:spcBef>
              <a:buFont typeface="Arial" charset="0"/>
              <a:buNone/>
            </a:pPr>
            <a:r>
              <a:rPr lang="ru-RU" altLang="ru-RU" sz="1200" i="1" dirty="0" smtClean="0">
                <a:solidFill>
                  <a:srgbClr val="C00000"/>
                </a:solidFill>
                <a:latin typeface="Arial" panose="020B0604020202020204" pitchFamily="34" charset="0"/>
                <a:cs typeface="Arial" panose="020B0604020202020204" pitchFamily="34" charset="0"/>
              </a:rPr>
              <a:t>По определению ЦНИИПградостроительства (1980 г.) </a:t>
            </a:r>
          </a:p>
          <a:p>
            <a:pPr>
              <a:spcBef>
                <a:spcPct val="0"/>
              </a:spcBef>
              <a:buFont typeface="Arial" charset="0"/>
              <a:buNone/>
            </a:pPr>
            <a:r>
              <a:rPr lang="ru-RU" altLang="ru-RU" sz="1200" b="1" i="1" dirty="0" smtClean="0">
                <a:latin typeface="Arial" panose="020B0604020202020204" pitchFamily="34" charset="0"/>
                <a:cs typeface="Arial" panose="020B0604020202020204" pitchFamily="34" charset="0"/>
              </a:rPr>
              <a:t>Агломерация</a:t>
            </a:r>
            <a:r>
              <a:rPr lang="ru-RU" altLang="ru-RU" sz="1200" dirty="0" smtClean="0">
                <a:latin typeface="Arial" panose="020B0604020202020204" pitchFamily="34" charset="0"/>
                <a:cs typeface="Arial" panose="020B0604020202020204" pitchFamily="34" charset="0"/>
              </a:rPr>
              <a:t> – территориально-экономическая интеграция групп плотно расположенных и функционально связанных населенных мест, различных по величине и народнохозяйственному профилю; </a:t>
            </a:r>
            <a:endParaRPr lang="ru-RU" altLang="ru-RU" sz="1200" i="1" dirty="0" smtClean="0">
              <a:latin typeface="Arial" panose="020B0604020202020204" pitchFamily="34" charset="0"/>
              <a:cs typeface="Arial" panose="020B0604020202020204" pitchFamily="34" charset="0"/>
            </a:endParaRPr>
          </a:p>
          <a:p>
            <a:pPr>
              <a:spcBef>
                <a:spcPct val="0"/>
              </a:spcBef>
              <a:buFont typeface="Arial" charset="0"/>
              <a:buNone/>
            </a:pPr>
            <a:r>
              <a:rPr lang="ru-RU" altLang="ru-RU" sz="1200" b="1" i="1" dirty="0" smtClean="0">
                <a:latin typeface="Arial" panose="020B0604020202020204" pitchFamily="34" charset="0"/>
                <a:cs typeface="Arial" panose="020B0604020202020204" pitchFamily="34" charset="0"/>
              </a:rPr>
              <a:t>Групповая система населенных мест (ГСНМ)</a:t>
            </a:r>
            <a:r>
              <a:rPr lang="ru-RU" altLang="ru-RU" sz="1200" dirty="0" smtClean="0">
                <a:latin typeface="Arial" panose="020B0604020202020204" pitchFamily="34" charset="0"/>
                <a:cs typeface="Arial" panose="020B0604020202020204" pitchFamily="34" charset="0"/>
              </a:rPr>
              <a:t> – планово-регулируемая система населенных мест в пределах допустимых затрат времени населения на периодические межселенные поездки. Создается на основе интеграции социально-экономических и планировочных функциональных взаимосвязей в целях оптимизации условий жизнедеятельности. </a:t>
            </a:r>
          </a:p>
          <a:p>
            <a:pPr>
              <a:spcBef>
                <a:spcPct val="0"/>
              </a:spcBef>
              <a:buFont typeface="Arial" charset="0"/>
              <a:buNone/>
            </a:pPr>
            <a:r>
              <a:rPr lang="ru-RU" altLang="ru-RU" sz="1200" dirty="0" smtClean="0">
                <a:latin typeface="Arial" panose="020B0604020202020204" pitchFamily="34" charset="0"/>
                <a:cs typeface="Arial" panose="020B0604020202020204" pitchFamily="34" charset="0"/>
              </a:rPr>
              <a:t>О применимости подходов в современных условиях имеются ряд публикаций.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28596" y="0"/>
            <a:ext cx="8715404" cy="571480"/>
          </a:xfrm>
        </p:spPr>
        <p:txBody>
          <a:bodyPr>
            <a:normAutofit fontScale="90000"/>
          </a:bodyPr>
          <a:lstStyle/>
          <a:p>
            <a:pPr algn="l"/>
            <a:r>
              <a:rPr lang="ru-RU" sz="1600" b="1" dirty="0" smtClean="0">
                <a:latin typeface="Arial" pitchFamily="34" charset="0"/>
                <a:cs typeface="Arial" pitchFamily="34" charset="0"/>
              </a:rPr>
              <a:t>Пример содержания стратегии пространтсвенного развития: </a:t>
            </a:r>
            <a:br>
              <a:rPr lang="ru-RU" sz="1600" b="1" dirty="0" smtClean="0">
                <a:latin typeface="Arial" pitchFamily="34" charset="0"/>
                <a:cs typeface="Arial" pitchFamily="34" charset="0"/>
              </a:rPr>
            </a:br>
            <a:r>
              <a:rPr lang="ru-RU" sz="1600" b="1" dirty="0" smtClean="0">
                <a:latin typeface="Arial" pitchFamily="34" charset="0"/>
                <a:cs typeface="Arial" pitchFamily="34" charset="0"/>
              </a:rPr>
              <a:t>этап 1, аналитический: динамика расселения Московского региона за 30 и 50 лет. </a:t>
            </a:r>
          </a:p>
        </p:txBody>
      </p:sp>
      <p:pic>
        <p:nvPicPr>
          <p:cNvPr id="26627" name="Picture 3"/>
          <p:cNvPicPr>
            <a:picLocks noGrp="1" noChangeAspect="1" noChangeArrowheads="1"/>
          </p:cNvPicPr>
          <p:nvPr>
            <p:ph idx="4294967295"/>
          </p:nvPr>
        </p:nvPicPr>
        <p:blipFill>
          <a:blip r:embed="rId2" cstate="print"/>
          <a:srcRect/>
          <a:stretch>
            <a:fillRect/>
          </a:stretch>
        </p:blipFill>
        <p:spPr>
          <a:xfrm>
            <a:off x="0" y="914400"/>
            <a:ext cx="4664075" cy="5715000"/>
          </a:xfrm>
          <a:noFill/>
        </p:spPr>
      </p:pic>
      <p:pic>
        <p:nvPicPr>
          <p:cNvPr id="26628" name="Picture 8"/>
          <p:cNvPicPr>
            <a:picLocks noChangeAspect="1" noChangeArrowheads="1"/>
          </p:cNvPicPr>
          <p:nvPr/>
        </p:nvPicPr>
        <p:blipFill>
          <a:blip r:embed="rId3" cstate="print"/>
          <a:srcRect/>
          <a:stretch>
            <a:fillRect/>
          </a:stretch>
        </p:blipFill>
        <p:spPr bwMode="auto">
          <a:xfrm>
            <a:off x="4724400" y="914400"/>
            <a:ext cx="4419600" cy="5715000"/>
          </a:xfrm>
          <a:prstGeom prst="rect">
            <a:avLst/>
          </a:prstGeom>
          <a:noFill/>
          <a:ln w="9525">
            <a:noFill/>
            <a:miter lim="800000"/>
            <a:headEnd/>
            <a:tailEnd/>
          </a:ln>
        </p:spPr>
      </p:pic>
      <p:pic>
        <p:nvPicPr>
          <p:cNvPr id="5" name="Picture 5" descr="население_1"/>
          <p:cNvPicPr>
            <a:picLocks noChangeAspect="1" noChangeArrowheads="1"/>
          </p:cNvPicPr>
          <p:nvPr/>
        </p:nvPicPr>
        <p:blipFill>
          <a:blip r:embed="rId4" cstate="print"/>
          <a:srcRect/>
          <a:stretch>
            <a:fillRect/>
          </a:stretch>
        </p:blipFill>
        <p:spPr bwMode="auto">
          <a:xfrm>
            <a:off x="357158" y="1500174"/>
            <a:ext cx="3188733" cy="2143140"/>
          </a:xfrm>
          <a:prstGeom prst="rect">
            <a:avLst/>
          </a:prstGeom>
          <a:noFill/>
          <a:ln w="9525">
            <a:noFill/>
            <a:miter lim="800000"/>
            <a:headEnd/>
            <a:tailEnd/>
          </a:ln>
        </p:spPr>
      </p:pic>
      <p:pic>
        <p:nvPicPr>
          <p:cNvPr id="6" name="Picture 6"/>
          <p:cNvPicPr>
            <a:picLocks noChangeAspect="1" noChangeArrowheads="1"/>
          </p:cNvPicPr>
          <p:nvPr/>
        </p:nvPicPr>
        <p:blipFill>
          <a:blip r:embed="rId5" cstate="print"/>
          <a:srcRect/>
          <a:stretch>
            <a:fillRect/>
          </a:stretch>
        </p:blipFill>
        <p:spPr bwMode="auto">
          <a:xfrm>
            <a:off x="2786050" y="3214686"/>
            <a:ext cx="2520479" cy="2286016"/>
          </a:xfrm>
          <a:prstGeom prst="rect">
            <a:avLst/>
          </a:prstGeom>
          <a:noFill/>
          <a:ln w="9525">
            <a:noFill/>
            <a:miter lim="800000"/>
            <a:headEnd/>
            <a:tailEnd/>
          </a:ln>
        </p:spPr>
      </p:pic>
      <p:pic>
        <p:nvPicPr>
          <p:cNvPr id="7" name="Picture 4" descr="31а"/>
          <p:cNvPicPr>
            <a:picLocks noChangeAspect="1" noChangeArrowheads="1"/>
          </p:cNvPicPr>
          <p:nvPr/>
        </p:nvPicPr>
        <p:blipFill>
          <a:blip r:embed="rId6" cstate="print"/>
          <a:srcRect/>
          <a:stretch>
            <a:fillRect/>
          </a:stretch>
        </p:blipFill>
        <p:spPr bwMode="auto">
          <a:xfrm>
            <a:off x="5286380" y="3929066"/>
            <a:ext cx="3460995" cy="244474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7" descr="G:\New 500000.jpg"/>
          <p:cNvPicPr>
            <a:picLocks noChangeAspect="1" noChangeArrowheads="1"/>
          </p:cNvPicPr>
          <p:nvPr/>
        </p:nvPicPr>
        <p:blipFill>
          <a:blip r:embed="rId3" cstate="print"/>
          <a:srcRect/>
          <a:stretch>
            <a:fillRect/>
          </a:stretch>
        </p:blipFill>
        <p:spPr bwMode="auto">
          <a:xfrm>
            <a:off x="2108200" y="928688"/>
            <a:ext cx="5100638" cy="5929312"/>
          </a:xfrm>
          <a:prstGeom prst="rect">
            <a:avLst/>
          </a:prstGeom>
          <a:noFill/>
          <a:ln w="9525">
            <a:noFill/>
            <a:miter lim="800000"/>
            <a:headEnd/>
            <a:tailEnd/>
          </a:ln>
        </p:spPr>
      </p:pic>
      <p:sp>
        <p:nvSpPr>
          <p:cNvPr id="29699" name="Прямоугольник 21"/>
          <p:cNvSpPr>
            <a:spLocks noChangeArrowheads="1"/>
          </p:cNvSpPr>
          <p:nvPr/>
        </p:nvSpPr>
        <p:spPr bwMode="auto">
          <a:xfrm rot="-5400000">
            <a:off x="-1463675" y="4332288"/>
            <a:ext cx="3825875" cy="285750"/>
          </a:xfrm>
          <a:prstGeom prst="rect">
            <a:avLst/>
          </a:prstGeom>
          <a:noFill/>
          <a:ln w="9525">
            <a:noFill/>
            <a:miter lim="800000"/>
            <a:headEnd/>
            <a:tailEnd/>
          </a:ln>
        </p:spPr>
        <p:txBody>
          <a:bodyPr lIns="65306" tIns="32653" rIns="65306" bIns="32653">
            <a:spAutoFit/>
          </a:bodyPr>
          <a:lstStyle/>
          <a:p>
            <a:r>
              <a:rPr lang="ru-RU" sz="700">
                <a:solidFill>
                  <a:srgbClr val="F2F2F2"/>
                </a:solidFill>
                <a:cs typeface="Arial" charset="0"/>
              </a:rPr>
              <a:t>СХЕМА ТЕРРИТОРИАЛЬНОГО ПЛАНИРОВАНИЯ </a:t>
            </a:r>
          </a:p>
          <a:p>
            <a:r>
              <a:rPr lang="ru-RU" sz="700">
                <a:solidFill>
                  <a:srgbClr val="F2F2F2"/>
                </a:solidFill>
                <a:cs typeface="Arial" charset="0"/>
              </a:rPr>
              <a:t>КРАСНОЯРСКОЙ АГЛОМЕРАЦИИ </a:t>
            </a:r>
          </a:p>
        </p:txBody>
      </p:sp>
      <p:sp>
        <p:nvSpPr>
          <p:cNvPr id="29700" name="Rectangle 6"/>
          <p:cNvSpPr>
            <a:spLocks noChangeArrowheads="1"/>
          </p:cNvSpPr>
          <p:nvPr/>
        </p:nvSpPr>
        <p:spPr bwMode="auto">
          <a:xfrm>
            <a:off x="4857752" y="4576065"/>
            <a:ext cx="3571900" cy="2281935"/>
          </a:xfrm>
          <a:prstGeom prst="rect">
            <a:avLst/>
          </a:prstGeom>
          <a:noFill/>
          <a:ln w="9525">
            <a:noFill/>
            <a:miter lim="800000"/>
            <a:headEnd/>
            <a:tailEnd/>
          </a:ln>
        </p:spPr>
        <p:txBody>
          <a:bodyPr wrap="square" lIns="65306" tIns="32653" rIns="65306" bIns="32653" anchor="ctr">
            <a:spAutoFit/>
          </a:bodyPr>
          <a:lstStyle/>
          <a:p>
            <a:pPr defTabSz="652463">
              <a:buFont typeface="Arial" charset="0"/>
              <a:buNone/>
            </a:pPr>
            <a:r>
              <a:rPr lang="ru-RU" sz="1200" dirty="0" smtClean="0">
                <a:cs typeface="Arial" charset="0"/>
              </a:rPr>
              <a:t>Пример: </a:t>
            </a:r>
          </a:p>
          <a:p>
            <a:pPr defTabSz="652463">
              <a:buFont typeface="Arial" charset="0"/>
              <a:buNone/>
            </a:pPr>
            <a:r>
              <a:rPr lang="ru-RU" sz="1200" dirty="0" smtClean="0">
                <a:cs typeface="Arial" charset="0"/>
              </a:rPr>
              <a:t>СЕКТОРНОЕ ЗОНИРОВАНИЕ агломерации</a:t>
            </a:r>
          </a:p>
          <a:p>
            <a:pPr marL="127000"/>
            <a:r>
              <a:rPr lang="ru-RU" sz="1200" dirty="0" smtClean="0">
                <a:cs typeface="Arial" charset="0"/>
              </a:rPr>
              <a:t>1</a:t>
            </a:r>
            <a:r>
              <a:rPr lang="ru-RU" sz="1200" dirty="0">
                <a:cs typeface="Arial" charset="0"/>
              </a:rPr>
              <a:t>. Сектор интенсивного развития </a:t>
            </a:r>
          </a:p>
          <a:p>
            <a:pPr marL="127000"/>
            <a:r>
              <a:rPr lang="ru-RU" sz="1200" dirty="0">
                <a:cs typeface="Arial" charset="0"/>
              </a:rPr>
              <a:t>2. Сектор представительских функций </a:t>
            </a:r>
          </a:p>
          <a:p>
            <a:pPr marL="127000"/>
            <a:r>
              <a:rPr lang="ru-RU" sz="1200" dirty="0">
                <a:cs typeface="Arial" charset="0"/>
              </a:rPr>
              <a:t>3. Сектор транспортного обслуживания</a:t>
            </a:r>
            <a:r>
              <a:rPr lang="ru-RU" sz="1200" i="1" dirty="0">
                <a:cs typeface="Arial" charset="0"/>
              </a:rPr>
              <a:t>  </a:t>
            </a:r>
          </a:p>
          <a:p>
            <a:pPr marL="127000"/>
            <a:r>
              <a:rPr lang="ru-RU" sz="1200" dirty="0">
                <a:cs typeface="Arial" charset="0"/>
              </a:rPr>
              <a:t>4. Научно-инновационный сектор </a:t>
            </a:r>
          </a:p>
          <a:p>
            <a:pPr marL="127000"/>
            <a:r>
              <a:rPr lang="ru-RU" sz="1200" dirty="0">
                <a:cs typeface="Arial" charset="0"/>
              </a:rPr>
              <a:t>5. Природный сектор </a:t>
            </a:r>
          </a:p>
          <a:p>
            <a:pPr marL="127000"/>
            <a:r>
              <a:rPr lang="ru-RU" sz="1200" dirty="0">
                <a:cs typeface="Arial" charset="0"/>
              </a:rPr>
              <a:t>5-а – зона ограниченного развития </a:t>
            </a:r>
          </a:p>
          <a:p>
            <a:pPr marL="127000"/>
            <a:r>
              <a:rPr lang="ru-RU" sz="1200" dirty="0">
                <a:cs typeface="Arial" charset="0"/>
              </a:rPr>
              <a:t>5-б – зона экологической реабилитации</a:t>
            </a:r>
          </a:p>
          <a:p>
            <a:pPr marL="127000"/>
            <a:r>
              <a:rPr lang="ru-RU" sz="1200" dirty="0">
                <a:cs typeface="Arial" charset="0"/>
              </a:rPr>
              <a:t>6. Зона туризма и массового отдыха </a:t>
            </a:r>
          </a:p>
          <a:p>
            <a:pPr marL="127000"/>
            <a:r>
              <a:rPr lang="ru-RU" sz="1200" dirty="0">
                <a:cs typeface="Arial" charset="0"/>
              </a:rPr>
              <a:t>7. Зоны сельскохозяйственного производства </a:t>
            </a:r>
          </a:p>
          <a:p>
            <a:pPr marL="127000"/>
            <a:r>
              <a:rPr lang="ru-RU" sz="1200" dirty="0">
                <a:cs typeface="Arial" charset="0"/>
              </a:rPr>
              <a:t>8. Размещение новых подцентров </a:t>
            </a:r>
            <a:r>
              <a:rPr lang="ru-RU" sz="1200" dirty="0" smtClean="0">
                <a:cs typeface="Arial" charset="0"/>
              </a:rPr>
              <a:t>агломерации</a:t>
            </a:r>
            <a:endParaRPr lang="ru-RU" sz="1200" i="1" dirty="0">
              <a:cs typeface="Arial" charset="0"/>
            </a:endParaRPr>
          </a:p>
        </p:txBody>
      </p:sp>
      <p:sp>
        <p:nvSpPr>
          <p:cNvPr id="29701" name="TextBox 17"/>
          <p:cNvSpPr txBox="1">
            <a:spLocks noChangeArrowheads="1"/>
          </p:cNvSpPr>
          <p:nvPr/>
        </p:nvSpPr>
        <p:spPr bwMode="auto">
          <a:xfrm>
            <a:off x="4267200" y="2667000"/>
            <a:ext cx="233363" cy="279400"/>
          </a:xfrm>
          <a:prstGeom prst="rect">
            <a:avLst/>
          </a:prstGeom>
          <a:noFill/>
          <a:ln w="9525">
            <a:noFill/>
            <a:miter lim="800000"/>
            <a:headEnd/>
            <a:tailEnd/>
          </a:ln>
        </p:spPr>
        <p:txBody>
          <a:bodyPr lIns="65306" tIns="32653" rIns="65306" bIns="32653">
            <a:spAutoFit/>
          </a:bodyPr>
          <a:lstStyle/>
          <a:p>
            <a:pPr algn="ctr"/>
            <a:r>
              <a:rPr lang="ru-RU" sz="1400">
                <a:cs typeface="Arial" charset="0"/>
              </a:rPr>
              <a:t>1</a:t>
            </a:r>
          </a:p>
        </p:txBody>
      </p:sp>
      <p:sp>
        <p:nvSpPr>
          <p:cNvPr id="29702" name="TextBox 18"/>
          <p:cNvSpPr txBox="1">
            <a:spLocks noChangeArrowheads="1"/>
          </p:cNvSpPr>
          <p:nvPr/>
        </p:nvSpPr>
        <p:spPr bwMode="auto">
          <a:xfrm>
            <a:off x="5181600" y="3200400"/>
            <a:ext cx="228600" cy="27940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1</a:t>
            </a:r>
          </a:p>
        </p:txBody>
      </p:sp>
      <p:sp>
        <p:nvSpPr>
          <p:cNvPr id="29703" name="TextBox 19"/>
          <p:cNvSpPr txBox="1">
            <a:spLocks noChangeArrowheads="1"/>
          </p:cNvSpPr>
          <p:nvPr/>
        </p:nvSpPr>
        <p:spPr bwMode="auto">
          <a:xfrm>
            <a:off x="3733800" y="3429000"/>
            <a:ext cx="228600" cy="27940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2</a:t>
            </a:r>
          </a:p>
        </p:txBody>
      </p:sp>
      <p:sp>
        <p:nvSpPr>
          <p:cNvPr id="29704" name="TextBox 20"/>
          <p:cNvSpPr txBox="1">
            <a:spLocks noChangeArrowheads="1"/>
          </p:cNvSpPr>
          <p:nvPr/>
        </p:nvSpPr>
        <p:spPr bwMode="auto">
          <a:xfrm>
            <a:off x="4191000" y="3200400"/>
            <a:ext cx="228600" cy="27940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4</a:t>
            </a:r>
          </a:p>
        </p:txBody>
      </p:sp>
      <p:sp>
        <p:nvSpPr>
          <p:cNvPr id="29705" name="TextBox 22"/>
          <p:cNvSpPr txBox="1">
            <a:spLocks noChangeArrowheads="1"/>
          </p:cNvSpPr>
          <p:nvPr/>
        </p:nvSpPr>
        <p:spPr bwMode="auto">
          <a:xfrm>
            <a:off x="3886200" y="3352800"/>
            <a:ext cx="234950" cy="279400"/>
          </a:xfrm>
          <a:prstGeom prst="rect">
            <a:avLst/>
          </a:prstGeom>
          <a:noFill/>
          <a:ln w="9525">
            <a:noFill/>
            <a:miter lim="800000"/>
            <a:headEnd/>
            <a:tailEnd/>
          </a:ln>
        </p:spPr>
        <p:txBody>
          <a:bodyPr lIns="65306" tIns="32653" rIns="65306" bIns="32653">
            <a:spAutoFit/>
          </a:bodyPr>
          <a:lstStyle/>
          <a:p>
            <a:pPr algn="ctr"/>
            <a:r>
              <a:rPr lang="ru-RU" sz="1400">
                <a:cs typeface="Arial" charset="0"/>
              </a:rPr>
              <a:t>3</a:t>
            </a:r>
          </a:p>
        </p:txBody>
      </p:sp>
      <p:sp>
        <p:nvSpPr>
          <p:cNvPr id="29706" name="TextBox 23"/>
          <p:cNvSpPr txBox="1">
            <a:spLocks noChangeArrowheads="1"/>
          </p:cNvSpPr>
          <p:nvPr/>
        </p:nvSpPr>
        <p:spPr bwMode="auto">
          <a:xfrm>
            <a:off x="3419475" y="2867025"/>
            <a:ext cx="233363" cy="28575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4</a:t>
            </a:r>
          </a:p>
        </p:txBody>
      </p:sp>
      <p:sp>
        <p:nvSpPr>
          <p:cNvPr id="29707" name="TextBox 24"/>
          <p:cNvSpPr txBox="1">
            <a:spLocks noChangeArrowheads="1"/>
          </p:cNvSpPr>
          <p:nvPr/>
        </p:nvSpPr>
        <p:spPr bwMode="auto">
          <a:xfrm>
            <a:off x="6019800" y="1524000"/>
            <a:ext cx="233363" cy="279400"/>
          </a:xfrm>
          <a:prstGeom prst="rect">
            <a:avLst/>
          </a:prstGeom>
          <a:noFill/>
          <a:ln w="9525">
            <a:noFill/>
            <a:miter lim="800000"/>
            <a:headEnd/>
            <a:tailEnd/>
          </a:ln>
        </p:spPr>
        <p:txBody>
          <a:bodyPr lIns="65306" tIns="32653" rIns="65306" bIns="32653">
            <a:spAutoFit/>
          </a:bodyPr>
          <a:lstStyle/>
          <a:p>
            <a:pPr algn="ctr"/>
            <a:r>
              <a:rPr lang="ru-RU" sz="1400">
                <a:cs typeface="Arial" charset="0"/>
              </a:rPr>
              <a:t>5</a:t>
            </a:r>
          </a:p>
        </p:txBody>
      </p:sp>
      <p:sp>
        <p:nvSpPr>
          <p:cNvPr id="29708" name="TextBox 25"/>
          <p:cNvSpPr txBox="1">
            <a:spLocks noChangeArrowheads="1"/>
          </p:cNvSpPr>
          <p:nvPr/>
        </p:nvSpPr>
        <p:spPr bwMode="auto">
          <a:xfrm>
            <a:off x="5564188" y="5791200"/>
            <a:ext cx="228600" cy="27940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5</a:t>
            </a:r>
          </a:p>
        </p:txBody>
      </p:sp>
      <p:sp>
        <p:nvSpPr>
          <p:cNvPr id="29709" name="TextBox 26"/>
          <p:cNvSpPr txBox="1">
            <a:spLocks noChangeArrowheads="1"/>
          </p:cNvSpPr>
          <p:nvPr/>
        </p:nvSpPr>
        <p:spPr bwMode="auto">
          <a:xfrm>
            <a:off x="3200400" y="1752600"/>
            <a:ext cx="228600" cy="279400"/>
          </a:xfrm>
          <a:prstGeom prst="rect">
            <a:avLst/>
          </a:prstGeom>
          <a:noFill/>
          <a:ln w="9525">
            <a:noFill/>
            <a:miter lim="800000"/>
            <a:headEnd/>
            <a:tailEnd/>
          </a:ln>
        </p:spPr>
        <p:txBody>
          <a:bodyPr lIns="65306" tIns="32653" rIns="65306" bIns="32653">
            <a:spAutoFit/>
          </a:bodyPr>
          <a:lstStyle/>
          <a:p>
            <a:pPr algn="ctr"/>
            <a:r>
              <a:rPr lang="ru-RU" sz="1400">
                <a:cs typeface="Arial" charset="0"/>
              </a:rPr>
              <a:t>5</a:t>
            </a:r>
          </a:p>
        </p:txBody>
      </p:sp>
      <p:sp>
        <p:nvSpPr>
          <p:cNvPr id="29710" name="TextBox 27"/>
          <p:cNvSpPr txBox="1">
            <a:spLocks noChangeArrowheads="1"/>
          </p:cNvSpPr>
          <p:nvPr/>
        </p:nvSpPr>
        <p:spPr bwMode="auto">
          <a:xfrm>
            <a:off x="5106988" y="4724400"/>
            <a:ext cx="228600" cy="27940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6</a:t>
            </a:r>
          </a:p>
        </p:txBody>
      </p:sp>
      <p:sp>
        <p:nvSpPr>
          <p:cNvPr id="29711" name="TextBox 28"/>
          <p:cNvSpPr txBox="1">
            <a:spLocks noChangeArrowheads="1"/>
          </p:cNvSpPr>
          <p:nvPr/>
        </p:nvSpPr>
        <p:spPr bwMode="auto">
          <a:xfrm>
            <a:off x="3506788" y="3962400"/>
            <a:ext cx="228600" cy="27940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6</a:t>
            </a:r>
          </a:p>
        </p:txBody>
      </p:sp>
      <p:sp>
        <p:nvSpPr>
          <p:cNvPr id="29712" name="TextBox 29"/>
          <p:cNvSpPr txBox="1">
            <a:spLocks noChangeArrowheads="1"/>
          </p:cNvSpPr>
          <p:nvPr/>
        </p:nvSpPr>
        <p:spPr bwMode="auto">
          <a:xfrm>
            <a:off x="5638800" y="1981200"/>
            <a:ext cx="228600" cy="27940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6</a:t>
            </a:r>
          </a:p>
        </p:txBody>
      </p:sp>
      <p:sp>
        <p:nvSpPr>
          <p:cNvPr id="29713" name="TextBox 30"/>
          <p:cNvSpPr txBox="1">
            <a:spLocks noChangeArrowheads="1"/>
          </p:cNvSpPr>
          <p:nvPr/>
        </p:nvSpPr>
        <p:spPr bwMode="auto">
          <a:xfrm>
            <a:off x="3811588" y="2743200"/>
            <a:ext cx="228600" cy="27940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7</a:t>
            </a:r>
          </a:p>
        </p:txBody>
      </p:sp>
      <p:sp>
        <p:nvSpPr>
          <p:cNvPr id="29714" name="TextBox 31"/>
          <p:cNvSpPr txBox="1">
            <a:spLocks noChangeArrowheads="1"/>
          </p:cNvSpPr>
          <p:nvPr/>
        </p:nvSpPr>
        <p:spPr bwMode="auto">
          <a:xfrm>
            <a:off x="5181600" y="2209800"/>
            <a:ext cx="228600" cy="27940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7</a:t>
            </a:r>
          </a:p>
        </p:txBody>
      </p:sp>
      <p:sp>
        <p:nvSpPr>
          <p:cNvPr id="29715" name="TextBox 32"/>
          <p:cNvSpPr txBox="1">
            <a:spLocks noChangeArrowheads="1"/>
          </p:cNvSpPr>
          <p:nvPr/>
        </p:nvSpPr>
        <p:spPr bwMode="auto">
          <a:xfrm>
            <a:off x="3959225" y="3684588"/>
            <a:ext cx="233363" cy="28575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7</a:t>
            </a:r>
          </a:p>
        </p:txBody>
      </p:sp>
      <p:sp>
        <p:nvSpPr>
          <p:cNvPr id="29716" name="TextBox 33"/>
          <p:cNvSpPr txBox="1">
            <a:spLocks noChangeArrowheads="1"/>
          </p:cNvSpPr>
          <p:nvPr/>
        </p:nvSpPr>
        <p:spPr bwMode="auto">
          <a:xfrm>
            <a:off x="4876800" y="2971800"/>
            <a:ext cx="327025" cy="27940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5а</a:t>
            </a:r>
          </a:p>
        </p:txBody>
      </p:sp>
      <p:sp>
        <p:nvSpPr>
          <p:cNvPr id="29717" name="TextBox 34"/>
          <p:cNvSpPr txBox="1">
            <a:spLocks noChangeArrowheads="1"/>
          </p:cNvSpPr>
          <p:nvPr/>
        </p:nvSpPr>
        <p:spPr bwMode="auto">
          <a:xfrm>
            <a:off x="4498975" y="3124200"/>
            <a:ext cx="330200" cy="279400"/>
          </a:xfrm>
          <a:prstGeom prst="rect">
            <a:avLst/>
          </a:prstGeom>
          <a:noFill/>
          <a:ln w="9525">
            <a:noFill/>
            <a:miter lim="800000"/>
            <a:headEnd/>
            <a:tailEnd/>
          </a:ln>
        </p:spPr>
        <p:txBody>
          <a:bodyPr wrap="none" lIns="65306" tIns="32653" rIns="65306" bIns="32653">
            <a:spAutoFit/>
          </a:bodyPr>
          <a:lstStyle/>
          <a:p>
            <a:pPr algn="ctr"/>
            <a:r>
              <a:rPr lang="ru-RU" sz="1400">
                <a:cs typeface="Arial" charset="0"/>
              </a:rPr>
              <a:t>5б</a:t>
            </a:r>
          </a:p>
        </p:txBody>
      </p:sp>
      <p:sp>
        <p:nvSpPr>
          <p:cNvPr id="29719" name="Rectangle 23"/>
          <p:cNvSpPr>
            <a:spLocks/>
          </p:cNvSpPr>
          <p:nvPr/>
        </p:nvSpPr>
        <p:spPr bwMode="auto">
          <a:xfrm>
            <a:off x="0" y="0"/>
            <a:ext cx="9144000" cy="647700"/>
          </a:xfrm>
          <a:prstGeom prst="rect">
            <a:avLst/>
          </a:prstGeom>
          <a:noFill/>
          <a:ln w="9525">
            <a:noFill/>
            <a:miter lim="800000"/>
            <a:headEnd/>
            <a:tailEnd/>
          </a:ln>
        </p:spPr>
        <p:txBody>
          <a:bodyPr anchor="ctr"/>
          <a:lstStyle/>
          <a:p>
            <a:endParaRPr lang="ru-RU" sz="2000">
              <a:solidFill>
                <a:schemeClr val="tx2"/>
              </a:solidFill>
              <a:latin typeface="Arial" charset="0"/>
              <a:cs typeface="Arial" charset="0"/>
            </a:endParaRPr>
          </a:p>
        </p:txBody>
      </p:sp>
      <p:sp>
        <p:nvSpPr>
          <p:cNvPr id="29720" name="Rectangle 24"/>
          <p:cNvSpPr>
            <a:spLocks noChangeArrowheads="1"/>
          </p:cNvSpPr>
          <p:nvPr/>
        </p:nvSpPr>
        <p:spPr bwMode="auto">
          <a:xfrm>
            <a:off x="0" y="0"/>
            <a:ext cx="9144000" cy="428604"/>
          </a:xfrm>
          <a:prstGeom prst="rect">
            <a:avLst/>
          </a:prstGeom>
          <a:noFill/>
          <a:ln w="9525">
            <a:noFill/>
            <a:miter lim="800000"/>
            <a:headEnd/>
            <a:tailEnd/>
          </a:ln>
        </p:spPr>
        <p:txBody>
          <a:bodyPr anchor="ctr"/>
          <a:lstStyle/>
          <a:p>
            <a:pPr>
              <a:buFont typeface="Arial" charset="0"/>
              <a:buNone/>
            </a:pPr>
            <a:r>
              <a:rPr lang="ru-RU" sz="1600" dirty="0" smtClean="0">
                <a:latin typeface="Arial" charset="0"/>
                <a:cs typeface="Arial" charset="0"/>
              </a:rPr>
              <a:t>Недостающие звенья. Стратегия пространственного развития городской агломерации</a:t>
            </a:r>
            <a:endParaRPr lang="ru-RU" sz="1600" dirty="0">
              <a:latin typeface="Arial" charset="0"/>
              <a:cs typeface="Arial" charset="0"/>
            </a:endParaRPr>
          </a:p>
        </p:txBody>
      </p:sp>
      <p:sp>
        <p:nvSpPr>
          <p:cNvPr id="29721" name="Rectangle 25"/>
          <p:cNvSpPr>
            <a:spLocks noChangeArrowheads="1"/>
          </p:cNvSpPr>
          <p:nvPr/>
        </p:nvSpPr>
        <p:spPr bwMode="auto">
          <a:xfrm>
            <a:off x="0" y="1714488"/>
            <a:ext cx="2143108" cy="5143512"/>
          </a:xfrm>
          <a:prstGeom prst="rect">
            <a:avLst/>
          </a:prstGeom>
          <a:noFill/>
          <a:ln w="9525">
            <a:noFill/>
            <a:miter lim="800000"/>
            <a:headEnd/>
            <a:tailEnd/>
          </a:ln>
        </p:spPr>
        <p:txBody>
          <a:bodyPr/>
          <a:lstStyle/>
          <a:p>
            <a:pPr marL="72000">
              <a:spcAft>
                <a:spcPts val="300"/>
              </a:spcAft>
            </a:pPr>
            <a:r>
              <a:rPr lang="ru-RU" sz="1200" dirty="0" smtClean="0">
                <a:latin typeface="Arial" pitchFamily="34" charset="0"/>
                <a:cs typeface="Arial" pitchFamily="34" charset="0"/>
              </a:rPr>
              <a:t>ОСНОВНЫЕ ВОПРОСЫ, ЗАДАЧИ И МЕТОДЫ</a:t>
            </a:r>
            <a:r>
              <a:rPr lang="ru-RU" sz="1200" dirty="0" smtClean="0">
                <a:solidFill>
                  <a:srgbClr val="0000FF"/>
                </a:solidFill>
                <a:latin typeface="Arial" pitchFamily="34" charset="0"/>
                <a:cs typeface="Arial" pitchFamily="34" charset="0"/>
              </a:rPr>
              <a:t>. </a:t>
            </a:r>
          </a:p>
          <a:p>
            <a:pPr marL="72000">
              <a:spcAft>
                <a:spcPts val="300"/>
              </a:spcAft>
            </a:pPr>
            <a:r>
              <a:rPr lang="ru-RU" sz="1200" b="1" dirty="0" smtClean="0">
                <a:solidFill>
                  <a:srgbClr val="FF0000"/>
                </a:solidFill>
                <a:latin typeface="Arial" pitchFamily="34" charset="0"/>
                <a:cs typeface="Arial" pitchFamily="34" charset="0"/>
              </a:rPr>
              <a:t>место</a:t>
            </a:r>
            <a:r>
              <a:rPr lang="ru-RU" sz="1200" dirty="0" smtClean="0">
                <a:solidFill>
                  <a:srgbClr val="FF0000"/>
                </a:solidFill>
                <a:latin typeface="Arial" pitchFamily="34" charset="0"/>
                <a:cs typeface="Arial" pitchFamily="34" charset="0"/>
              </a:rPr>
              <a:t> в системе расселения региона, </a:t>
            </a:r>
          </a:p>
          <a:p>
            <a:pPr marL="72000">
              <a:spcAft>
                <a:spcPts val="300"/>
              </a:spcAft>
            </a:pPr>
            <a:r>
              <a:rPr lang="ru-RU" sz="1200" dirty="0" smtClean="0">
                <a:solidFill>
                  <a:srgbClr val="FF0000"/>
                </a:solidFill>
                <a:latin typeface="Arial" pitchFamily="34" charset="0"/>
                <a:cs typeface="Arial" pitchFamily="34" charset="0"/>
              </a:rPr>
              <a:t>Планировочная ситуация, </a:t>
            </a:r>
            <a:r>
              <a:rPr lang="ru-RU" sz="1200" dirty="0" smtClean="0">
                <a:latin typeface="Arial" pitchFamily="34" charset="0"/>
                <a:cs typeface="Arial" pitchFamily="34" charset="0"/>
              </a:rPr>
              <a:t>Производство и места приложения труда:; вынос промышленности из города-центра: пределы деконцентрации,</a:t>
            </a:r>
          </a:p>
          <a:p>
            <a:pPr marL="72000">
              <a:spcAft>
                <a:spcPts val="300"/>
              </a:spcAft>
              <a:buFontTx/>
              <a:buChar char="•"/>
            </a:pPr>
            <a:r>
              <a:rPr lang="ru-RU" sz="1200" dirty="0" smtClean="0">
                <a:latin typeface="Arial" pitchFamily="34" charset="0"/>
                <a:cs typeface="Arial" pitchFamily="34" charset="0"/>
              </a:rPr>
              <a:t>Делимитация границ, </a:t>
            </a:r>
          </a:p>
          <a:p>
            <a:pPr marL="72000">
              <a:spcAft>
                <a:spcPts val="300"/>
              </a:spcAft>
              <a:buFontTx/>
              <a:buChar char="•"/>
            </a:pPr>
            <a:r>
              <a:rPr lang="ru-RU" sz="1200" dirty="0" smtClean="0">
                <a:latin typeface="Arial" pitchFamily="34" charset="0"/>
                <a:cs typeface="Arial" pitchFamily="34" charset="0"/>
              </a:rPr>
              <a:t>Доступность, транпотный каркас</a:t>
            </a:r>
            <a:endParaRPr lang="ru-RU" sz="1200" dirty="0">
              <a:latin typeface="Arial" pitchFamily="34" charset="0"/>
              <a:cs typeface="Arial" pitchFamily="34" charset="0"/>
            </a:endParaRPr>
          </a:p>
          <a:p>
            <a:pPr marL="72000">
              <a:spcAft>
                <a:spcPts val="300"/>
              </a:spcAft>
              <a:buFontTx/>
              <a:buChar char="•"/>
            </a:pPr>
            <a:r>
              <a:rPr lang="ru-RU" sz="1200" dirty="0" smtClean="0">
                <a:latin typeface="Arial" pitchFamily="34" charset="0"/>
                <a:cs typeface="Arial" pitchFamily="34" charset="0"/>
              </a:rPr>
              <a:t>Использование оциально-культурногой потенциала </a:t>
            </a:r>
            <a:r>
              <a:rPr lang="ru-RU" sz="1200" dirty="0">
                <a:latin typeface="Arial" pitchFamily="34" charset="0"/>
                <a:cs typeface="Arial" pitchFamily="34" charset="0"/>
              </a:rPr>
              <a:t>центра</a:t>
            </a:r>
          </a:p>
          <a:p>
            <a:pPr marL="72000">
              <a:spcAft>
                <a:spcPts val="300"/>
              </a:spcAft>
              <a:buFontTx/>
              <a:buChar char="•"/>
            </a:pPr>
            <a:r>
              <a:rPr lang="ru-RU" sz="1200" dirty="0" smtClean="0">
                <a:latin typeface="Arial" pitchFamily="34" charset="0"/>
                <a:cs typeface="Arial" pitchFamily="34" charset="0"/>
              </a:rPr>
              <a:t>Инновационное развитие,</a:t>
            </a:r>
            <a:endParaRPr lang="ru-RU" sz="1200" dirty="0">
              <a:latin typeface="Arial" pitchFamily="34" charset="0"/>
              <a:cs typeface="Arial" pitchFamily="34" charset="0"/>
            </a:endParaRPr>
          </a:p>
          <a:p>
            <a:pPr marL="72000">
              <a:spcAft>
                <a:spcPts val="300"/>
              </a:spcAft>
              <a:buFontTx/>
              <a:buChar char="•"/>
            </a:pPr>
            <a:r>
              <a:rPr lang="ru-RU" sz="1200" dirty="0">
                <a:latin typeface="Arial" pitchFamily="34" charset="0"/>
                <a:cs typeface="Arial" pitchFamily="34" charset="0"/>
              </a:rPr>
              <a:t>Развитие муниципальных </a:t>
            </a:r>
            <a:r>
              <a:rPr lang="ru-RU" sz="1200" dirty="0" smtClean="0">
                <a:latin typeface="Arial" pitchFamily="34" charset="0"/>
                <a:cs typeface="Arial" pitchFamily="34" charset="0"/>
              </a:rPr>
              <a:t>образований, </a:t>
            </a:r>
          </a:p>
          <a:p>
            <a:pPr marL="72000">
              <a:spcAft>
                <a:spcPts val="300"/>
              </a:spcAft>
              <a:buFontTx/>
              <a:buChar char="•"/>
            </a:pPr>
            <a:r>
              <a:rPr lang="ru-RU" sz="1200" dirty="0" smtClean="0">
                <a:latin typeface="Arial" pitchFamily="34" charset="0"/>
                <a:cs typeface="Arial" pitchFamily="34" charset="0"/>
              </a:rPr>
              <a:t>Сохранение </a:t>
            </a:r>
            <a:r>
              <a:rPr lang="ru-RU" sz="1200" dirty="0">
                <a:latin typeface="Arial" pitchFamily="34" charset="0"/>
                <a:cs typeface="Arial" pitchFamily="34" charset="0"/>
              </a:rPr>
              <a:t>экологического баланса – секторное зонирование, природный </a:t>
            </a:r>
            <a:r>
              <a:rPr lang="ru-RU" sz="1200" dirty="0" smtClean="0">
                <a:latin typeface="Arial" pitchFamily="34" charset="0"/>
                <a:cs typeface="Arial" pitchFamily="34" charset="0"/>
              </a:rPr>
              <a:t>каркас</a:t>
            </a:r>
          </a:p>
          <a:p>
            <a:pPr marL="72000">
              <a:spcAft>
                <a:spcPts val="300"/>
              </a:spcAft>
              <a:buFontTx/>
              <a:buChar char="•"/>
            </a:pPr>
            <a:endParaRPr lang="ru-RU" sz="1200" dirty="0">
              <a:latin typeface="Arial" pitchFamily="34" charset="0"/>
              <a:cs typeface="Arial" pitchFamily="34" charset="0"/>
            </a:endParaRPr>
          </a:p>
          <a:p>
            <a:pPr marL="72000">
              <a:spcAft>
                <a:spcPts val="300"/>
              </a:spcAft>
              <a:buFontTx/>
              <a:buChar char="•"/>
            </a:pPr>
            <a:endParaRPr lang="ru-RU" sz="1200" dirty="0">
              <a:latin typeface="Arial" pitchFamily="34" charset="0"/>
              <a:cs typeface="Arial" pitchFamily="34" charset="0"/>
            </a:endParaRPr>
          </a:p>
        </p:txBody>
      </p:sp>
      <p:sp>
        <p:nvSpPr>
          <p:cNvPr id="29722" name="Rectangle 26"/>
          <p:cNvSpPr>
            <a:spLocks noChangeArrowheads="1"/>
          </p:cNvSpPr>
          <p:nvPr/>
        </p:nvSpPr>
        <p:spPr bwMode="auto">
          <a:xfrm>
            <a:off x="5410200" y="2971800"/>
            <a:ext cx="296863" cy="336550"/>
          </a:xfrm>
          <a:prstGeom prst="rect">
            <a:avLst/>
          </a:prstGeom>
          <a:noFill/>
          <a:ln w="9525" algn="ctr">
            <a:noFill/>
            <a:miter lim="800000"/>
            <a:headEnd/>
            <a:tailEnd/>
          </a:ln>
        </p:spPr>
        <p:txBody>
          <a:bodyPr wrap="none">
            <a:spAutoFit/>
          </a:bodyPr>
          <a:lstStyle/>
          <a:p>
            <a:r>
              <a:rPr lang="ru-RU"/>
              <a:t>8</a:t>
            </a:r>
          </a:p>
        </p:txBody>
      </p:sp>
      <p:sp>
        <p:nvSpPr>
          <p:cNvPr id="29" name="AutoShape 18"/>
          <p:cNvSpPr>
            <a:spLocks noChangeArrowheads="1"/>
          </p:cNvSpPr>
          <p:nvPr/>
        </p:nvSpPr>
        <p:spPr bwMode="auto">
          <a:xfrm>
            <a:off x="3929058" y="4343400"/>
            <a:ext cx="762000" cy="2514600"/>
          </a:xfrm>
          <a:prstGeom prst="flowChartProcess">
            <a:avLst/>
          </a:prstGeom>
          <a:solidFill>
            <a:schemeClr val="bg1"/>
          </a:solidFill>
          <a:ln w="57150" cap="sq" cmpd="sng">
            <a:solidFill>
              <a:srgbClr val="0070C0"/>
            </a:solidFill>
            <a:prstDash val="sysDash"/>
            <a:round/>
            <a:headEnd/>
            <a:tailEnd/>
          </a:ln>
          <a:effectLst>
            <a:outerShdw dist="50800" dir="5400000" sx="28000" sy="28000" algn="ctr" rotWithShape="0">
              <a:srgbClr val="FF6699"/>
            </a:outerShdw>
          </a:effectLst>
        </p:spPr>
        <p:txBody>
          <a:bodyPr vert="vert270" lIns="90000" tIns="46800" rIns="90000" bIns="46800"/>
          <a:lstStyle/>
          <a:p>
            <a:pPr algn="ctr">
              <a:buFont typeface="Arial" charset="0"/>
              <a:buNone/>
              <a:defRPr/>
            </a:pPr>
            <a:r>
              <a:rPr lang="ru-RU" sz="1400" dirty="0">
                <a:solidFill>
                  <a:srgbClr val="002060"/>
                </a:solidFill>
                <a:cs typeface="Arial" charset="0"/>
              </a:rPr>
              <a:t>Принятый </a:t>
            </a:r>
          </a:p>
          <a:p>
            <a:pPr algn="ctr">
              <a:buFont typeface="Arial" charset="0"/>
              <a:buNone/>
              <a:defRPr/>
            </a:pPr>
            <a:r>
              <a:rPr lang="ru-RU" sz="1400" b="1" dirty="0">
                <a:solidFill>
                  <a:srgbClr val="002060"/>
                </a:solidFill>
                <a:cs typeface="Arial" charset="0"/>
              </a:rPr>
              <a:t>вариант </a:t>
            </a:r>
          </a:p>
          <a:p>
            <a:pPr algn="ctr">
              <a:buFont typeface="Arial" charset="0"/>
              <a:buNone/>
              <a:defRPr/>
            </a:pPr>
            <a:r>
              <a:rPr lang="ru-RU" sz="1400" dirty="0">
                <a:solidFill>
                  <a:srgbClr val="002060"/>
                </a:solidFill>
                <a:cs typeface="Arial" charset="0"/>
              </a:rPr>
              <a:t>планировочной организации</a:t>
            </a:r>
          </a:p>
        </p:txBody>
      </p:sp>
      <p:sp>
        <p:nvSpPr>
          <p:cNvPr id="30" name="AutoShape 18"/>
          <p:cNvSpPr>
            <a:spLocks noChangeArrowheads="1"/>
          </p:cNvSpPr>
          <p:nvPr/>
        </p:nvSpPr>
        <p:spPr bwMode="auto">
          <a:xfrm>
            <a:off x="8429652" y="2357430"/>
            <a:ext cx="714348" cy="4500570"/>
          </a:xfrm>
          <a:prstGeom prst="flowChartProcess">
            <a:avLst/>
          </a:prstGeom>
          <a:solidFill>
            <a:schemeClr val="bg1"/>
          </a:solidFill>
          <a:ln w="57150" cap="sq" cmpd="sng">
            <a:solidFill>
              <a:srgbClr val="FF0000"/>
            </a:solidFill>
            <a:prstDash val="sysDash"/>
            <a:round/>
            <a:headEnd/>
            <a:tailEnd/>
          </a:ln>
          <a:effectLst>
            <a:outerShdw dist="50800" dir="5400000" sx="28000" sy="28000" algn="ctr" rotWithShape="0">
              <a:srgbClr val="FF6699"/>
            </a:outerShdw>
          </a:effectLst>
        </p:spPr>
        <p:txBody>
          <a:bodyPr vert="vert270" lIns="90000" tIns="46800" rIns="90000" bIns="46800"/>
          <a:lstStyle/>
          <a:p>
            <a:pPr algn="ctr">
              <a:buFont typeface="Arial" charset="0"/>
              <a:buNone/>
              <a:defRPr/>
            </a:pPr>
            <a:r>
              <a:rPr lang="ru-RU" sz="1400" dirty="0">
                <a:cs typeface="Arial" charset="0"/>
              </a:rPr>
              <a:t>Механизмы реализации: совместное планирование поселений, Правила землепользования и застройки, программа реализации</a:t>
            </a:r>
          </a:p>
        </p:txBody>
      </p:sp>
      <p:sp>
        <p:nvSpPr>
          <p:cNvPr id="31" name="Rectangle 20"/>
          <p:cNvSpPr>
            <a:spLocks noChangeArrowheads="1"/>
          </p:cNvSpPr>
          <p:nvPr/>
        </p:nvSpPr>
        <p:spPr bwMode="auto">
          <a:xfrm>
            <a:off x="2071670" y="3357562"/>
            <a:ext cx="1166802" cy="3500438"/>
          </a:xfrm>
          <a:prstGeom prst="rect">
            <a:avLst/>
          </a:prstGeom>
          <a:noFill/>
          <a:ln w="57150" cmpd="sng">
            <a:gradFill flip="none" rotWithShape="1">
              <a:gsLst>
                <a:gs pos="0">
                  <a:srgbClr val="FF0000"/>
                </a:gs>
                <a:gs pos="50000">
                  <a:schemeClr val="accent1">
                    <a:shade val="67500"/>
                    <a:satMod val="115000"/>
                  </a:schemeClr>
                </a:gs>
                <a:gs pos="100000">
                  <a:schemeClr val="accent1">
                    <a:shade val="100000"/>
                    <a:satMod val="115000"/>
                  </a:schemeClr>
                </a:gs>
              </a:gsLst>
              <a:lin ang="2700000" scaled="1"/>
              <a:tileRect/>
            </a:gradFill>
            <a:prstDash val="sysDash"/>
            <a:miter lim="800000"/>
            <a:headEnd/>
            <a:tailEnd/>
          </a:ln>
        </p:spPr>
        <p:txBody>
          <a:bodyPr vert="vert270" anchor="ctr"/>
          <a:lstStyle/>
          <a:p>
            <a:pPr algn="ctr">
              <a:defRPr/>
            </a:pPr>
            <a:r>
              <a:rPr lang="ru-RU" sz="1400" b="1" dirty="0">
                <a:solidFill>
                  <a:srgbClr val="FF0000"/>
                </a:solidFill>
              </a:rPr>
              <a:t>Дерево целей</a:t>
            </a:r>
          </a:p>
          <a:p>
            <a:pPr algn="ctr">
              <a:defRPr/>
            </a:pPr>
            <a:r>
              <a:rPr lang="ru-RU" sz="1400" b="1" dirty="0">
                <a:solidFill>
                  <a:srgbClr val="FF0000"/>
                </a:solidFill>
              </a:rPr>
              <a:t>Варианты</a:t>
            </a:r>
            <a:r>
              <a:rPr lang="ru-RU" sz="1400" dirty="0">
                <a:solidFill>
                  <a:srgbClr val="FF0000"/>
                </a:solidFill>
              </a:rPr>
              <a:t> планировочной организации</a:t>
            </a:r>
          </a:p>
          <a:p>
            <a:pPr marL="342900" indent="-342900" algn="ctr">
              <a:buFontTx/>
              <a:buAutoNum type="arabicPeriod"/>
              <a:defRPr/>
            </a:pPr>
            <a:r>
              <a:rPr lang="ru-RU" sz="1600" dirty="0">
                <a:solidFill>
                  <a:srgbClr val="FF0000"/>
                </a:solidFill>
              </a:rPr>
              <a:t>ЭКСТРАПОЛЯЦИОННЫЙ</a:t>
            </a:r>
          </a:p>
          <a:p>
            <a:pPr marL="342900" indent="-342900" algn="ctr">
              <a:buFontTx/>
              <a:buAutoNum type="arabicPeriod"/>
              <a:defRPr/>
            </a:pPr>
            <a:r>
              <a:rPr lang="ru-RU" sz="1400" b="1" dirty="0">
                <a:solidFill>
                  <a:srgbClr val="FF0000"/>
                </a:solidFill>
              </a:rPr>
              <a:t>ЦЕЛЕВОЙ</a:t>
            </a:r>
            <a:r>
              <a:rPr lang="ru-RU" sz="1400" dirty="0">
                <a:solidFill>
                  <a:srgbClr val="FF0000"/>
                </a:solidFill>
              </a:rPr>
              <a:t> рассредоточенный </a:t>
            </a:r>
          </a:p>
          <a:p>
            <a:pPr marL="342900" indent="-342900" algn="ctr">
              <a:buFontTx/>
              <a:buAutoNum type="arabicPeriod"/>
              <a:defRPr/>
            </a:pPr>
            <a:r>
              <a:rPr lang="ru-RU" sz="1400" b="1" dirty="0">
                <a:solidFill>
                  <a:srgbClr val="FF0000"/>
                </a:solidFill>
              </a:rPr>
              <a:t>ЦЕЛЕВОЙ</a:t>
            </a:r>
            <a:r>
              <a:rPr lang="ru-RU" sz="1400" dirty="0">
                <a:solidFill>
                  <a:srgbClr val="FF0000"/>
                </a:solidFill>
              </a:rPr>
              <a:t> секторный</a:t>
            </a:r>
          </a:p>
        </p:txBody>
      </p:sp>
      <p:sp>
        <p:nvSpPr>
          <p:cNvPr id="34" name="Right Arrow 33"/>
          <p:cNvSpPr/>
          <p:nvPr/>
        </p:nvSpPr>
        <p:spPr>
          <a:xfrm>
            <a:off x="3286116" y="5429264"/>
            <a:ext cx="642942" cy="288000"/>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7" name="Picture 3"/>
          <p:cNvPicPr>
            <a:picLocks noChangeAspect="1" noChangeArrowheads="1"/>
          </p:cNvPicPr>
          <p:nvPr/>
        </p:nvPicPr>
        <p:blipFill>
          <a:blip r:embed="rId4" cstate="print"/>
          <a:srcRect/>
          <a:stretch>
            <a:fillRect/>
          </a:stretch>
        </p:blipFill>
        <p:spPr bwMode="auto">
          <a:xfrm>
            <a:off x="6858016" y="1500174"/>
            <a:ext cx="1327485" cy="1418919"/>
          </a:xfrm>
          <a:prstGeom prst="rect">
            <a:avLst/>
          </a:prstGeom>
          <a:noFill/>
          <a:ln w="9525">
            <a:noFill/>
            <a:miter lim="800000"/>
            <a:headEnd/>
            <a:tailEnd/>
          </a:ln>
        </p:spPr>
      </p:pic>
      <p:sp>
        <p:nvSpPr>
          <p:cNvPr id="36" name="Right Arrow 35"/>
          <p:cNvSpPr/>
          <p:nvPr/>
        </p:nvSpPr>
        <p:spPr>
          <a:xfrm>
            <a:off x="7643834" y="4143380"/>
            <a:ext cx="785818" cy="500066"/>
          </a:xfrm>
          <a:prstGeom prst="rightArrow">
            <a:avLst>
              <a:gd name="adj1" fmla="val 50000"/>
              <a:gd name="adj2" fmla="val 7245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Rectangle 18"/>
          <p:cNvSpPr>
            <a:spLocks noChangeArrowheads="1"/>
          </p:cNvSpPr>
          <p:nvPr/>
        </p:nvSpPr>
        <p:spPr bwMode="auto">
          <a:xfrm>
            <a:off x="0" y="428604"/>
            <a:ext cx="9144000" cy="1200329"/>
          </a:xfrm>
          <a:prstGeom prst="rect">
            <a:avLst/>
          </a:prstGeom>
          <a:noFill/>
          <a:ln w="9525">
            <a:noFill/>
            <a:miter lim="800000"/>
            <a:headEnd/>
            <a:tailEnd/>
          </a:ln>
        </p:spPr>
        <p:txBody>
          <a:bodyPr wrap="square">
            <a:spAutoFit/>
          </a:bodyPr>
          <a:lstStyle/>
          <a:p>
            <a:pPr marL="72000">
              <a:spcAft>
                <a:spcPts val="300"/>
              </a:spcAft>
            </a:pPr>
            <a:r>
              <a:rPr lang="ru-RU" sz="1200" dirty="0" smtClean="0">
                <a:latin typeface="Arial" charset="0"/>
                <a:cs typeface="Arial" charset="0"/>
              </a:rPr>
              <a:t>Стратегия пространственного развития </a:t>
            </a:r>
            <a:r>
              <a:rPr lang="ru-RU" sz="1200" b="1" dirty="0" smtClean="0">
                <a:latin typeface="Arial" charset="0"/>
                <a:cs typeface="Arial" charset="0"/>
              </a:rPr>
              <a:t>городской агломерации</a:t>
            </a:r>
            <a:r>
              <a:rPr lang="ru-RU" sz="1200" dirty="0" smtClean="0">
                <a:latin typeface="Arial" charset="0"/>
                <a:cs typeface="Arial" charset="0"/>
              </a:rPr>
              <a:t> - документ стратегического планирования, определяющий цели, приоритеты,  направленность и ограничения пространственного развития городской агломерации на долгосрочную перспективу. </a:t>
            </a:r>
            <a:r>
              <a:rPr lang="ru-RU" sz="1200" dirty="0" smtClean="0">
                <a:solidFill>
                  <a:srgbClr val="FF0000"/>
                </a:solidFill>
                <a:latin typeface="Arial" charset="0"/>
                <a:cs typeface="Arial" charset="0"/>
              </a:rPr>
              <a:t>Пространственная стратегия городской агломерации – это ее будущая модель, принцип устройства, </a:t>
            </a:r>
            <a:r>
              <a:rPr lang="ru-RU" sz="1200" dirty="0" smtClean="0">
                <a:solidFill>
                  <a:srgbClr val="FF0000"/>
                </a:solidFill>
                <a:latin typeface="Arial" pitchFamily="34" charset="0"/>
                <a:cs typeface="Arial" pitchFamily="34" charset="0"/>
              </a:rPr>
              <a:t>- как она </a:t>
            </a:r>
            <a:r>
              <a:rPr lang="ru-RU" sz="1200" b="1" dirty="0" smtClean="0">
                <a:solidFill>
                  <a:srgbClr val="FF0000"/>
                </a:solidFill>
                <a:latin typeface="Arial" pitchFamily="34" charset="0"/>
                <a:cs typeface="Arial" pitchFamily="34" charset="0"/>
              </a:rPr>
              <a:t>вписывается</a:t>
            </a:r>
            <a:r>
              <a:rPr lang="ru-RU" sz="1200" dirty="0" smtClean="0">
                <a:solidFill>
                  <a:srgbClr val="FF0000"/>
                </a:solidFill>
                <a:latin typeface="Arial" pitchFamily="34" charset="0"/>
                <a:cs typeface="Arial" pitchFamily="34" charset="0"/>
              </a:rPr>
              <a:t> в конкретное пространство, какие </a:t>
            </a:r>
            <a:r>
              <a:rPr lang="ru-RU" sz="1200" b="1" dirty="0" smtClean="0">
                <a:solidFill>
                  <a:srgbClr val="FF0000"/>
                </a:solidFill>
                <a:latin typeface="Arial" pitchFamily="34" charset="0"/>
                <a:cs typeface="Arial" pitchFamily="34" charset="0"/>
              </a:rPr>
              <a:t>обязательные решения продиктованы </a:t>
            </a:r>
            <a:r>
              <a:rPr lang="ru-RU" sz="1200" dirty="0" smtClean="0">
                <a:solidFill>
                  <a:srgbClr val="FF0000"/>
                </a:solidFill>
                <a:latin typeface="Arial" pitchFamily="34" charset="0"/>
                <a:cs typeface="Arial" pitchFamily="34" charset="0"/>
              </a:rPr>
              <a:t>этой пространственной (природной, антропогенной) ситуацией, как сложившуюся систему нужно </a:t>
            </a:r>
            <a:r>
              <a:rPr lang="ru-RU" sz="1200" b="1" dirty="0" smtClean="0">
                <a:solidFill>
                  <a:srgbClr val="FF0000"/>
                </a:solidFill>
                <a:latin typeface="Arial" pitchFamily="34" charset="0"/>
                <a:cs typeface="Arial" pitchFamily="34" charset="0"/>
              </a:rPr>
              <a:t>трансформировать</a:t>
            </a:r>
            <a:r>
              <a:rPr lang="ru-RU" sz="1200" dirty="0" smtClean="0">
                <a:solidFill>
                  <a:srgbClr val="FF0000"/>
                </a:solidFill>
                <a:latin typeface="Arial" pitchFamily="34" charset="0"/>
                <a:cs typeface="Arial" pitchFamily="34" charset="0"/>
              </a:rPr>
              <a:t> чтобы сохранить ее преимущества и качество среды для будущих поколений</a:t>
            </a:r>
            <a:endParaRPr lang="ru-RU" sz="1200" dirty="0">
              <a:latin typeface="Arial" charset="0"/>
              <a:cs typeface="Arial" charset="0"/>
            </a:endParaRPr>
          </a:p>
        </p:txBody>
      </p:sp>
      <p:sp>
        <p:nvSpPr>
          <p:cNvPr id="33" name="Rectangle 32"/>
          <p:cNvSpPr/>
          <p:nvPr/>
        </p:nvSpPr>
        <p:spPr>
          <a:xfrm>
            <a:off x="5786446" y="2571744"/>
            <a:ext cx="2500330" cy="1754326"/>
          </a:xfrm>
          <a:prstGeom prst="rect">
            <a:avLst/>
          </a:prstGeom>
          <a:solidFill>
            <a:schemeClr val="bg1"/>
          </a:solidFill>
        </p:spPr>
        <p:txBody>
          <a:bodyPr wrap="square">
            <a:spAutoFit/>
          </a:bodyPr>
          <a:lstStyle/>
          <a:p>
            <a:r>
              <a:rPr lang="ru-RU" sz="1200" dirty="0" smtClean="0">
                <a:solidFill>
                  <a:srgbClr val="0000FF"/>
                </a:solidFill>
                <a:latin typeface="Arial" charset="0"/>
                <a:cs typeface="Arial" charset="0"/>
              </a:rPr>
              <a:t>Стратегия является основой для разработки программы мероприятий стратегии социально-экономического развития и программы ее реализации, для совместного планирования городских и сельских поселений на урбанизированных территориях</a:t>
            </a:r>
            <a:endParaRPr lang="ru-RU" dirty="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71480"/>
          </a:xfrm>
        </p:spPr>
        <p:txBody>
          <a:bodyPr>
            <a:normAutofit/>
          </a:bodyPr>
          <a:lstStyle/>
          <a:p>
            <a:r>
              <a:rPr lang="ru-RU" sz="1800" dirty="0" smtClean="0">
                <a:latin typeface="Arial" panose="020B0604020202020204" pitchFamily="34" charset="0"/>
                <a:cs typeface="Arial" panose="020B0604020202020204" pitchFamily="34" charset="0"/>
              </a:rPr>
              <a:t>О непопулярных мерах и профессиональной ответственности. </a:t>
            </a:r>
            <a:endParaRPr lang="ru-RU" sz="18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0" y="548680"/>
            <a:ext cx="9144000" cy="6309320"/>
          </a:xfrm>
        </p:spPr>
        <p:txBody>
          <a:bodyPr>
            <a:noAutofit/>
          </a:bodyPr>
          <a:lstStyle/>
          <a:p>
            <a:pPr>
              <a:buNone/>
            </a:pPr>
            <a:r>
              <a:rPr lang="ru-RU" sz="1050" i="1" dirty="0" smtClean="0">
                <a:solidFill>
                  <a:srgbClr val="0000FF"/>
                </a:solidFill>
                <a:latin typeface="Arial" panose="020B0604020202020204" pitchFamily="34" charset="0"/>
                <a:cs typeface="Arial" panose="020B0604020202020204" pitchFamily="34" charset="0"/>
              </a:rPr>
              <a:t>Качество среды зависит от окружения и от  соседства, которое также меняется с изменением общей градостроительной ситуации. вся деятельность по создания и изменению среды жизнедеятельности общества в целом, - градостроительство - становится определяющей, поскольку дает как условия, так и ограничения дальнейшего территориального развития, специально посвящена ему. </a:t>
            </a:r>
            <a:r>
              <a:rPr lang="ru-RU" sz="1050" dirty="0" smtClean="0">
                <a:latin typeface="Arial" pitchFamily="34" charset="0"/>
                <a:cs typeface="Arial" pitchFamily="34" charset="0"/>
              </a:rPr>
              <a:t>Ответственность за решения в области организации пространства на всех уровнях – и терр.планирования, и планировки территории - несут эскперты, проектировщики. Стратегия пространственного развития  должна быть отнесена к территориальному планированию. Место стратегии  в территориальном планировании предложено как онцептуальная часть докмунтов территориального планирования.  Аргументы: наличие плана, методы структурирования и организации </a:t>
            </a:r>
            <a:r>
              <a:rPr lang="ru-RU" sz="1050" dirty="0">
                <a:latin typeface="Arial" pitchFamily="34" charset="0"/>
                <a:cs typeface="Arial" pitchFamily="34" charset="0"/>
              </a:rPr>
              <a:t>пространства(транспортный, природный </a:t>
            </a:r>
            <a:r>
              <a:rPr lang="ru-RU" sz="1050" dirty="0" smtClean="0">
                <a:latin typeface="Arial" pitchFamily="34" charset="0"/>
                <a:cs typeface="Arial" pitchFamily="34" charset="0"/>
              </a:rPr>
              <a:t>каркасы), его трехмерность, сложность, обусловленность природной средой и различия, определяемые планировочной ситуацией. </a:t>
            </a:r>
          </a:p>
          <a:p>
            <a:pPr>
              <a:buNone/>
            </a:pPr>
            <a:r>
              <a:rPr lang="ru-RU" sz="1050" dirty="0" smtClean="0">
                <a:latin typeface="Arial" pitchFamily="34" charset="0"/>
                <a:cs typeface="Arial" pitchFamily="34" charset="0"/>
              </a:rPr>
              <a:t>Для обеспечения устойчивого развития нужно учитывать весь комплекс природных факторов и ограничений, которые и определяют емкость территории, возможности ее освоения без фатального вреда природе, в результате которого весь ареал проживания может утратить необходимые качества среды. Такие методы существуют, они были разработаны и апробированы в 80-х гг.ХХ века. Вероятно, общество вернулось к экономической парадигме, периода индустриализации и интенсивного экономического роста. документы территориального планирования в законе определены как вторичные по отношению к социально-экономическому </a:t>
            </a:r>
            <a:r>
              <a:rPr lang="ru-RU" sz="1050" dirty="0" smtClean="0">
                <a:solidFill>
                  <a:srgbClr val="FF0000"/>
                </a:solidFill>
                <a:latin typeface="Arial" pitchFamily="34" charset="0"/>
                <a:cs typeface="Arial" pitchFamily="34" charset="0"/>
              </a:rPr>
              <a:t>(ст. 20, 30, 38,30 172-ФЗ и  ст.9 Гр.К РФ).</a:t>
            </a:r>
          </a:p>
          <a:p>
            <a:pPr>
              <a:buNone/>
            </a:pPr>
            <a:r>
              <a:rPr lang="ru-RU" sz="1050" dirty="0" smtClean="0">
                <a:solidFill>
                  <a:srgbClr val="0000FF"/>
                </a:solidFill>
                <a:latin typeface="Arial" pitchFamily="34" charset="0"/>
                <a:cs typeface="Arial" pitchFamily="34" charset="0"/>
              </a:rPr>
              <a:t>При существующем разделении полномочий территориальному планированию досталась роль формализации ограничений, которые выдаются вслед решениям о драйверах роста</a:t>
            </a:r>
            <a:r>
              <a:rPr lang="ru-RU" sz="1050" dirty="0">
                <a:solidFill>
                  <a:srgbClr val="0000FF"/>
                </a:solidFill>
                <a:latin typeface="Arial" pitchFamily="34" charset="0"/>
                <a:cs typeface="Arial" pitchFamily="34" charset="0"/>
              </a:rPr>
              <a:t>. </a:t>
            </a:r>
            <a:r>
              <a:rPr lang="ru-RU" sz="1050" dirty="0" smtClean="0">
                <a:solidFill>
                  <a:srgbClr val="0000FF"/>
                </a:solidFill>
                <a:latin typeface="Arial" pitchFamily="34" charset="0"/>
                <a:cs typeface="Arial" pitchFamily="34" charset="0"/>
              </a:rPr>
              <a:t>Однако пытаться </a:t>
            </a:r>
            <a:r>
              <a:rPr lang="ru-RU" sz="1050" b="1" i="1" dirty="0">
                <a:solidFill>
                  <a:srgbClr val="0000FF"/>
                </a:solidFill>
                <a:latin typeface="Arial" pitchFamily="34" charset="0"/>
                <a:cs typeface="Arial" pitchFamily="34" charset="0"/>
              </a:rPr>
              <a:t>делать инерционный процесс инструментом </a:t>
            </a:r>
            <a:r>
              <a:rPr lang="ru-RU" sz="1050" b="1" i="1" dirty="0" smtClean="0">
                <a:solidFill>
                  <a:srgbClr val="0000FF"/>
                </a:solidFill>
                <a:latin typeface="Arial" pitchFamily="34" charset="0"/>
                <a:cs typeface="Arial" pitchFamily="34" charset="0"/>
              </a:rPr>
              <a:t>лабильного </a:t>
            </a:r>
            <a:r>
              <a:rPr lang="ru-RU" sz="1050" dirty="0" smtClean="0">
                <a:solidFill>
                  <a:srgbClr val="0000FF"/>
                </a:solidFill>
                <a:latin typeface="Arial" pitchFamily="34" charset="0"/>
                <a:cs typeface="Arial" pitchFamily="34" charset="0"/>
              </a:rPr>
              <a:t>- методически спорно. Функция власти – непопулярные решения. В ее рамках в законодательстве определить равнозначную роль пространственного планирования в документах социально-экономического планирования, восполнить пробелы. </a:t>
            </a:r>
            <a:r>
              <a:rPr lang="ru-RU" sz="1050" b="1" dirty="0" smtClean="0">
                <a:solidFill>
                  <a:srgbClr val="FF0000"/>
                </a:solidFill>
                <a:latin typeface="Arial" pitchFamily="34" charset="0"/>
                <a:cs typeface="Arial" pitchFamily="34" charset="0"/>
              </a:rPr>
              <a:t>ПРЕДЛОЖЕНИЯ:</a:t>
            </a:r>
          </a:p>
          <a:p>
            <a:r>
              <a:rPr lang="ru-RU" sz="1200" dirty="0" smtClean="0">
                <a:latin typeface="Arial" pitchFamily="34" charset="0"/>
                <a:cs typeface="Arial" pitchFamily="34" charset="0"/>
              </a:rPr>
              <a:t>Связать понятия стратгии пространственного развития со Схемой территориального планирования и генеральным планом; на федеральном уровне  с СТП РФ (концептуальная часть, или утверждаемая часть, - концепция СТП РФ);</a:t>
            </a:r>
          </a:p>
          <a:p>
            <a:r>
              <a:rPr lang="ru-RU" sz="1200" dirty="0" smtClean="0">
                <a:latin typeface="Arial" pitchFamily="34" charset="0"/>
                <a:cs typeface="Arial" pitchFamily="34" charset="0"/>
              </a:rPr>
              <a:t>Стратегию пространственного развития нужно обсуждать с обществом потому что население – субъект преобразований. Стратегию нужно включать в град.кодекс и в процедуры согласования генерального плана; предмет обсуждения –  варианты перспективного развития.</a:t>
            </a:r>
          </a:p>
          <a:p>
            <a:r>
              <a:rPr lang="ru-RU" sz="1200" dirty="0" smtClean="0">
                <a:latin typeface="Arial" pitchFamily="34" charset="0"/>
                <a:cs typeface="Arial" pitchFamily="34" charset="0"/>
              </a:rPr>
              <a:t>Регулирование пространственного развития городских агломераций на основе СТП агломерации  и стратегии пространственного развития агломерации; стратегия (концепция СТП ) агломерации (урбанизированного района) предлагается как утверждаемая часть СТП;</a:t>
            </a:r>
          </a:p>
          <a:p>
            <a:r>
              <a:rPr lang="ru-RU" sz="1200" dirty="0" smtClean="0">
                <a:latin typeface="Arial" pitchFamily="34" charset="0"/>
                <a:cs typeface="Arial" pitchFamily="34" charset="0"/>
              </a:rPr>
              <a:t>Генеральный план как основа для разрешения неизбежных конфликтов при организации территории;</a:t>
            </a:r>
          </a:p>
          <a:p>
            <a:r>
              <a:rPr lang="ru-RU" sz="1200" dirty="0" smtClean="0">
                <a:latin typeface="Arial" pitchFamily="34" charset="0"/>
                <a:cs typeface="Arial" pitchFamily="34" charset="0"/>
              </a:rPr>
              <a:t>Порядок реализации документов </a:t>
            </a:r>
            <a:r>
              <a:rPr lang="ru-RU" sz="1200" dirty="0" err="1" smtClean="0">
                <a:latin typeface="Arial" pitchFamily="34" charset="0"/>
                <a:cs typeface="Arial" pitchFamily="34" charset="0"/>
              </a:rPr>
              <a:t>терр.планирования</a:t>
            </a:r>
            <a:r>
              <a:rPr lang="ru-RU" sz="1200" dirty="0" smtClean="0">
                <a:latin typeface="Arial" pitchFamily="34" charset="0"/>
                <a:cs typeface="Arial" pitchFamily="34" charset="0"/>
              </a:rPr>
              <a:t> снова четко </a:t>
            </a:r>
            <a:r>
              <a:rPr lang="ru-RU" sz="1200" dirty="0">
                <a:latin typeface="Arial" pitchFamily="34" charset="0"/>
                <a:cs typeface="Arial" pitchFamily="34" charset="0"/>
              </a:rPr>
              <a:t>определить , </a:t>
            </a:r>
            <a:r>
              <a:rPr lang="ru-RU" sz="1200" dirty="0" smtClean="0">
                <a:latin typeface="Arial" pitchFamily="34" charset="0"/>
                <a:cs typeface="Arial" pitchFamily="34" charset="0"/>
              </a:rPr>
              <a:t>в том числе исключить исключения или четче определить для исключений ограничения (КУРТ, развитие застроенных территорий и ПЗЗ)</a:t>
            </a:r>
          </a:p>
          <a:p>
            <a:r>
              <a:rPr lang="ru-RU" sz="1200" dirty="0" smtClean="0">
                <a:latin typeface="Arial" pitchFamily="34" charset="0"/>
                <a:cs typeface="Arial" pitchFamily="34" charset="0"/>
              </a:rPr>
              <a:t>вернуть общественные интересы как понятие, закрепить приоритет </a:t>
            </a:r>
            <a:r>
              <a:rPr lang="ru-RU" sz="1200" dirty="0">
                <a:latin typeface="Arial" pitchFamily="34" charset="0"/>
                <a:cs typeface="Arial" pitchFamily="34" charset="0"/>
              </a:rPr>
              <a:t>общественных </a:t>
            </a:r>
            <a:r>
              <a:rPr lang="ru-RU" sz="1200" dirty="0" smtClean="0">
                <a:latin typeface="Arial" pitchFamily="34" charset="0"/>
                <a:cs typeface="Arial" pitchFamily="34" charset="0"/>
              </a:rPr>
              <a:t>интересов, роль стратегии </a:t>
            </a:r>
            <a:r>
              <a:rPr lang="ru-RU" sz="1200" dirty="0">
                <a:latin typeface="Arial" pitchFamily="34" charset="0"/>
                <a:cs typeface="Arial" pitchFamily="34" charset="0"/>
              </a:rPr>
              <a:t>и </a:t>
            </a:r>
            <a:r>
              <a:rPr lang="ru-RU" sz="1200" dirty="0" smtClean="0">
                <a:latin typeface="Arial" pitchFamily="34" charset="0"/>
                <a:cs typeface="Arial" pitchFamily="34" charset="0"/>
              </a:rPr>
              <a:t> генерального плана как инструмента их выявления и согласования, </a:t>
            </a:r>
          </a:p>
          <a:p>
            <a:r>
              <a:rPr lang="ru-RU" sz="1200" dirty="0" smtClean="0">
                <a:latin typeface="Arial" pitchFamily="34" charset="0"/>
                <a:cs typeface="Arial" pitchFamily="34" charset="0"/>
              </a:rPr>
              <a:t>назвать агломерации как объект обязательного планирования, установить  законодательно ограничения дальнейшего развития,</a:t>
            </a:r>
            <a:r>
              <a:rPr lang="ru-RU" sz="1200" i="1" dirty="0" smtClean="0">
                <a:solidFill>
                  <a:srgbClr val="0000FF"/>
                </a:solidFill>
                <a:latin typeface="Arial" pitchFamily="34" charset="0"/>
                <a:cs typeface="Arial" pitchFamily="34" charset="0"/>
              </a:rPr>
              <a:t> пределы роста городов и агломераций</a:t>
            </a:r>
            <a:r>
              <a:rPr lang="ru-RU" sz="1200" dirty="0" smtClean="0">
                <a:latin typeface="Arial" pitchFamily="34" charset="0"/>
                <a:cs typeface="Arial" pitchFamily="34" charset="0"/>
              </a:rPr>
              <a:t>, подходы к установлению их предельных параметров  и к резевированию наиболее значимых территорий</a:t>
            </a:r>
            <a:r>
              <a:rPr lang="ru-RU" sz="1200" i="1" dirty="0" smtClean="0">
                <a:solidFill>
                  <a:srgbClr val="0000FF"/>
                </a:solidFill>
                <a:latin typeface="Arial" pitchFamily="34" charset="0"/>
                <a:cs typeface="Arial" pitchFamily="34" charset="0"/>
              </a:rPr>
              <a:t>, продиктованные  приролной ситуацией, устойчивостью природной среды, -  реализовывать таким образом позицию законодательства об устойчивом развитии</a:t>
            </a:r>
            <a:r>
              <a:rPr lang="ru-RU" sz="1200" dirty="0" smtClean="0">
                <a:latin typeface="Arial" pitchFamily="34" charset="0"/>
                <a:cs typeface="Arial" pitchFamily="34" charset="0"/>
              </a:rPr>
              <a:t> (принцип 1 ГрК РФ).</a:t>
            </a:r>
            <a:r>
              <a:rPr lang="ru-RU" sz="1200" i="1" dirty="0" smtClean="0">
                <a:solidFill>
                  <a:srgbClr val="0000FF"/>
                </a:solidFill>
                <a:latin typeface="Arial" pitchFamily="34" charset="0"/>
                <a:cs typeface="Arial" pitchFamily="34" charset="0"/>
              </a:rPr>
              <a:t> </a:t>
            </a:r>
            <a:endParaRPr lang="ru-RU" sz="1200" dirty="0" smtClean="0">
              <a:latin typeface="Arial" pitchFamily="34" charset="0"/>
              <a:cs typeface="Arial" pitchFamily="34" charset="0"/>
            </a:endParaRPr>
          </a:p>
          <a:p>
            <a:endParaRPr lang="ru-RU" sz="1200" dirty="0" smtClean="0">
              <a:latin typeface="Arial" pitchFamily="34" charset="0"/>
              <a:cs typeface="Arial" pitchFamily="34" charset="0"/>
            </a:endParaRPr>
          </a:p>
          <a:p>
            <a:pPr>
              <a:buNone/>
            </a:pPr>
            <a:r>
              <a:rPr lang="ru-RU" sz="1200" dirty="0" smtClean="0">
                <a:latin typeface="Arial" pitchFamily="34" charset="0"/>
                <a:cs typeface="Arial" pitchFamily="34" charset="0"/>
              </a:rPr>
              <a:t>.</a:t>
            </a:r>
          </a:p>
          <a:p>
            <a:endParaRPr lang="ru-RU" sz="1050" dirty="0">
              <a:latin typeface="Arial" pitchFamily="34" charset="0"/>
              <a:cs typeface="Arial" pitchFamily="34" charset="0"/>
            </a:endParaRPr>
          </a:p>
        </p:txBody>
      </p:sp>
    </p:spTree>
    <p:extLst>
      <p:ext uri="{BB962C8B-B14F-4D97-AF65-F5344CB8AC3E}">
        <p14:creationId xmlns:p14="http://schemas.microsoft.com/office/powerpoint/2010/main" xmlns="" val="20140478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2880</Words>
  <Application>Microsoft Office PowerPoint</Application>
  <PresentationFormat>Экран (4:3)</PresentationFormat>
  <Paragraphs>155</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Общая ситуация: правовое поле, межа, неперекрывающиеся диапазоны</vt:lpstr>
      <vt:lpstr>Слайд 2</vt:lpstr>
      <vt:lpstr>Межведомственный стык - уровень реализации документов территориального планирования </vt:lpstr>
      <vt:lpstr>Общественные интересы в пространственном развитии. Исключенные статьи ГрК.</vt:lpstr>
      <vt:lpstr>Общественные интересы в пространственном развитии. Актуальные ссылки.</vt:lpstr>
      <vt:lpstr>Справка: недостающие звенья расселения (не решенные проблемы)</vt:lpstr>
      <vt:lpstr>Пример содержания стратегии пространтсвенного развития:  этап 1, аналитический: динамика расселения Московского региона за 30 и 50 лет. </vt:lpstr>
      <vt:lpstr>Слайд 8</vt:lpstr>
      <vt:lpstr>О непопулярных мерах и профессиональной ответственности. </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CNIIP</dc:creator>
  <cp:lastModifiedBy>Таня</cp:lastModifiedBy>
  <cp:revision>116</cp:revision>
  <cp:lastPrinted>2018-11-12T09:54:49Z</cp:lastPrinted>
  <dcterms:created xsi:type="dcterms:W3CDTF">2018-10-31T05:02:02Z</dcterms:created>
  <dcterms:modified xsi:type="dcterms:W3CDTF">2018-11-19T15:43:21Z</dcterms:modified>
</cp:coreProperties>
</file>